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1" r:id="rId2"/>
  </p:sldIdLst>
  <p:sldSz cx="12192000" cy="6858000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CF64FBD-0AEE-EFC0-A701-6D33043A590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353A04AC-BC49-804D-58DB-E7A3DFA1A36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C160561-B5A3-C521-9F8E-2BBDFF51A8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754BF-BB22-44D4-863A-887E7A6DD8C6}" type="datetimeFigureOut">
              <a:rPr lang="fr-FR" smtClean="0"/>
              <a:t>16/12/2022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3B34FEC-F371-A5DA-F299-18117D5550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87954A7-92F4-AC01-574C-6A617B3567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1A1EA7-5307-4A0B-B9F7-3B189463E79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416484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AEB5107-AA3C-781F-DEEA-1346F48FE3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8FB9C6C2-76B8-B1CD-A9EE-99559FD06A2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46F41FD-9BA9-18EB-E4BC-E0F8ABED9F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754BF-BB22-44D4-863A-887E7A6DD8C6}" type="datetimeFigureOut">
              <a:rPr lang="fr-FR" smtClean="0"/>
              <a:t>16/12/2022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75BCEE9-DCF5-C231-9234-6EF398372D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9ED1994-2650-AEF3-CB40-10E0959642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1A1EA7-5307-4A0B-B9F7-3B189463E79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852690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19066BCE-D7B5-4127-5CC2-E5C51A95345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C37D6D74-48DC-EC33-9011-97F97E97667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6C9AE92-3BE2-0CB6-ED80-021D6D479F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754BF-BB22-44D4-863A-887E7A6DD8C6}" type="datetimeFigureOut">
              <a:rPr lang="fr-FR" smtClean="0"/>
              <a:t>16/12/2022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8EF324E-6C45-CE65-2C07-6C82ACDF69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C0ECD08-7FCA-2199-87F0-76A2BFE30B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1A1EA7-5307-4A0B-B9F7-3B189463E79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915452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FDF7B86-7B63-16C6-84C9-5341ABD0B4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8731688-EBD8-B8E2-C596-30620257BC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BC7EF66-315E-A582-CD3F-35F3D3D240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754BF-BB22-44D4-863A-887E7A6DD8C6}" type="datetimeFigureOut">
              <a:rPr lang="fr-FR" smtClean="0"/>
              <a:t>16/12/2022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F234D4A-20EA-08D8-C80F-77C450EA33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1E4CDD7-021F-8F66-40C5-F33420EE7B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1A1EA7-5307-4A0B-B9F7-3B189463E79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04587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0D08CC6-696E-81E5-5821-30F498DECD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8036353-ED40-A821-8604-8177C2194B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13A70B7-C6E0-8A3B-2E6F-1CD7BDE80E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754BF-BB22-44D4-863A-887E7A6DD8C6}" type="datetimeFigureOut">
              <a:rPr lang="fr-FR" smtClean="0"/>
              <a:t>16/12/2022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171D32C-BEE4-24D3-0F02-49F556DB11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F28C8D0-2B80-1D02-B172-65CD3AF1EE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1A1EA7-5307-4A0B-B9F7-3B189463E79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985779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CB8E932-B129-E0CB-C4BB-7BA521815C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CE68234-4559-BA24-8CCF-49E18EE21E7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10A6CF21-C510-ACF4-2FC1-C2B597CAAB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56CB5F6A-AF8B-EF96-9864-6BEE43E01E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754BF-BB22-44D4-863A-887E7A6DD8C6}" type="datetimeFigureOut">
              <a:rPr lang="fr-FR" smtClean="0"/>
              <a:t>16/12/2022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91E2B4BB-5606-AA3B-1FE6-0D3F217C4E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291E2D13-A8F6-79D8-9E25-219F966770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1A1EA7-5307-4A0B-B9F7-3B189463E79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700009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F797C4D-134D-3F83-B80A-DF086F495F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79A5700-FF2A-B4AB-9D40-8605B78FD6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C2AAC8A7-EB64-BEEB-CCAB-F1C59478963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F9C6CF72-1885-7EAB-B9E2-632DFC7F6AE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AC528D64-FE49-981B-EE72-65C4F680611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38AD6949-B7CC-308B-3905-47F25D8126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754BF-BB22-44D4-863A-887E7A6DD8C6}" type="datetimeFigureOut">
              <a:rPr lang="fr-FR" smtClean="0"/>
              <a:t>16/12/2022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5CB8D878-4B82-8926-46A3-1B9BF683B7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D830F1F2-DA25-90BC-DD79-803E90C99B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1A1EA7-5307-4A0B-B9F7-3B189463E79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53625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52865AB-B5CE-2B0D-2CA8-B43E388E83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0ACEF30A-0291-CA26-0BAD-A484DE93AB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754BF-BB22-44D4-863A-887E7A6DD8C6}" type="datetimeFigureOut">
              <a:rPr lang="fr-FR" smtClean="0"/>
              <a:t>16/12/2022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A6C50D71-3FED-3DDA-8DEF-1B8A49456D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14EF895F-A3A7-9ECA-4CE7-0120B39EFD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1A1EA7-5307-4A0B-B9F7-3B189463E79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528402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F3FD5E1D-592A-400E-5628-5AF6A26157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754BF-BB22-44D4-863A-887E7A6DD8C6}" type="datetimeFigureOut">
              <a:rPr lang="fr-FR" smtClean="0"/>
              <a:t>16/12/2022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6D3086E6-235F-4566-DC01-C546B2B68E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5454A22B-7436-C175-41CF-12A97E75A9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1A1EA7-5307-4A0B-B9F7-3B189463E79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626080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3053E49-7B3C-A8CF-CCD8-0AF4413685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1134423-835C-2933-13C5-2EF0276811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84BDC214-9FA3-FB15-8229-710826409AB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E21ED0A2-3D13-FCCF-7306-EAFD73624F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754BF-BB22-44D4-863A-887E7A6DD8C6}" type="datetimeFigureOut">
              <a:rPr lang="fr-FR" smtClean="0"/>
              <a:t>16/12/2022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211C993-E4EA-E1C7-1775-D8408E389C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624EB4EB-BF02-D0B7-1621-AE6B850624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1A1EA7-5307-4A0B-B9F7-3B189463E79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208395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8A4015E-6989-926E-55CD-00DAD80840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A10BCEFE-8587-EFEB-BB96-926C66AE571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F5BAD82F-E0F5-1689-3531-5439DA3AFA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29707D64-8F32-EABE-75C9-0C390F1DBB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754BF-BB22-44D4-863A-887E7A6DD8C6}" type="datetimeFigureOut">
              <a:rPr lang="fr-FR" smtClean="0"/>
              <a:t>16/12/2022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21CA69B-5B36-13D6-CE17-8770940025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EF82BDAF-9D98-F160-EA94-E1FD964089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1A1EA7-5307-4A0B-B9F7-3B189463E79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292170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D1CFB214-F328-3C33-E8E4-180C2159ED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ADA65B6-70F0-A273-56D4-3B026408E7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330A7BD-AF86-48EE-31AD-A00CA5CC68D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A754BF-BB22-44D4-863A-887E7A6DD8C6}" type="datetimeFigureOut">
              <a:rPr lang="fr-FR" smtClean="0"/>
              <a:t>16/12/2022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7A291FB-053D-43B1-2C95-40F519B9EDF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E1D4650-65D7-DBE0-3FE0-C85AD02239F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1A1EA7-5307-4A0B-B9F7-3B189463E79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217798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322C60E9-CE1F-15DA-C942-20B895D5C94C}"/>
              </a:ext>
            </a:extLst>
          </p:cNvPr>
          <p:cNvSpPr txBox="1"/>
          <p:nvPr/>
        </p:nvSpPr>
        <p:spPr>
          <a:xfrm>
            <a:off x="6254202" y="333990"/>
            <a:ext cx="5169172" cy="2305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898" b="1" dirty="0">
                <a:latin typeface="Roboto" pitchFamily="2" charset="0"/>
                <a:ea typeface="Roboto" pitchFamily="2" charset="0"/>
              </a:rPr>
              <a:t>ÉTUDE EN VUE DE LA REVITALISATION DU CENTRE-BOURG DE CAYEUX-SUR-MER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B0CDB24C-C2E8-B6B9-0122-262E64CDF0E7}"/>
              </a:ext>
            </a:extLst>
          </p:cNvPr>
          <p:cNvSpPr txBox="1"/>
          <p:nvPr/>
        </p:nvSpPr>
        <p:spPr>
          <a:xfrm>
            <a:off x="6096000" y="533259"/>
            <a:ext cx="6096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539" b="1" dirty="0">
                <a:latin typeface="Roboto" pitchFamily="2" charset="0"/>
                <a:ea typeface="Roboto" pitchFamily="2" charset="0"/>
              </a:rPr>
              <a:t> </a:t>
            </a:r>
            <a:r>
              <a:rPr lang="fr-FR" sz="2000" b="1" dirty="0">
                <a:solidFill>
                  <a:srgbClr val="002060"/>
                </a:solidFill>
                <a:latin typeface=" CALIBRI CORP"/>
                <a:ea typeface="Roboto" pitchFamily="2" charset="0"/>
                <a:cs typeface="Calibri" panose="020F0502020204030204" pitchFamily="34" charset="0"/>
              </a:rPr>
              <a:t>ANNEXE 5 SYNTHÈSE DES ACTIONS AVEC PRIORISATION</a:t>
            </a:r>
          </a:p>
        </p:txBody>
      </p:sp>
      <p:graphicFrame>
        <p:nvGraphicFramePr>
          <p:cNvPr id="5" name="Tableau 5">
            <a:extLst>
              <a:ext uri="{FF2B5EF4-FFF2-40B4-BE49-F238E27FC236}">
                <a16:creationId xmlns:a16="http://schemas.microsoft.com/office/drawing/2014/main" id="{926AD260-B410-1A99-9ED4-7B036299A39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81344625"/>
              </p:ext>
            </p:extLst>
          </p:nvPr>
        </p:nvGraphicFramePr>
        <p:xfrm>
          <a:off x="6970643" y="1082482"/>
          <a:ext cx="4823784" cy="9499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118">
                  <a:extLst>
                    <a:ext uri="{9D8B030D-6E8A-4147-A177-3AD203B41FA5}">
                      <a16:colId xmlns:a16="http://schemas.microsoft.com/office/drawing/2014/main" val="1642484934"/>
                    </a:ext>
                  </a:extLst>
                </a:gridCol>
                <a:gridCol w="411118">
                  <a:extLst>
                    <a:ext uri="{9D8B030D-6E8A-4147-A177-3AD203B41FA5}">
                      <a16:colId xmlns:a16="http://schemas.microsoft.com/office/drawing/2014/main" val="3334846128"/>
                    </a:ext>
                  </a:extLst>
                </a:gridCol>
                <a:gridCol w="411118">
                  <a:extLst>
                    <a:ext uri="{9D8B030D-6E8A-4147-A177-3AD203B41FA5}">
                      <a16:colId xmlns:a16="http://schemas.microsoft.com/office/drawing/2014/main" val="2167550885"/>
                    </a:ext>
                  </a:extLst>
                </a:gridCol>
                <a:gridCol w="411118">
                  <a:extLst>
                    <a:ext uri="{9D8B030D-6E8A-4147-A177-3AD203B41FA5}">
                      <a16:colId xmlns:a16="http://schemas.microsoft.com/office/drawing/2014/main" val="254318965"/>
                    </a:ext>
                  </a:extLst>
                </a:gridCol>
                <a:gridCol w="411118">
                  <a:extLst>
                    <a:ext uri="{9D8B030D-6E8A-4147-A177-3AD203B41FA5}">
                      <a16:colId xmlns:a16="http://schemas.microsoft.com/office/drawing/2014/main" val="1618731526"/>
                    </a:ext>
                  </a:extLst>
                </a:gridCol>
                <a:gridCol w="411118">
                  <a:extLst>
                    <a:ext uri="{9D8B030D-6E8A-4147-A177-3AD203B41FA5}">
                      <a16:colId xmlns:a16="http://schemas.microsoft.com/office/drawing/2014/main" val="1230590375"/>
                    </a:ext>
                  </a:extLst>
                </a:gridCol>
                <a:gridCol w="411118">
                  <a:extLst>
                    <a:ext uri="{9D8B030D-6E8A-4147-A177-3AD203B41FA5}">
                      <a16:colId xmlns:a16="http://schemas.microsoft.com/office/drawing/2014/main" val="506687084"/>
                    </a:ext>
                  </a:extLst>
                </a:gridCol>
                <a:gridCol w="411118">
                  <a:extLst>
                    <a:ext uri="{9D8B030D-6E8A-4147-A177-3AD203B41FA5}">
                      <a16:colId xmlns:a16="http://schemas.microsoft.com/office/drawing/2014/main" val="558487737"/>
                    </a:ext>
                  </a:extLst>
                </a:gridCol>
                <a:gridCol w="411118">
                  <a:extLst>
                    <a:ext uri="{9D8B030D-6E8A-4147-A177-3AD203B41FA5}">
                      <a16:colId xmlns:a16="http://schemas.microsoft.com/office/drawing/2014/main" val="3256245150"/>
                    </a:ext>
                  </a:extLst>
                </a:gridCol>
                <a:gridCol w="411118">
                  <a:extLst>
                    <a:ext uri="{9D8B030D-6E8A-4147-A177-3AD203B41FA5}">
                      <a16:colId xmlns:a16="http://schemas.microsoft.com/office/drawing/2014/main" val="857327357"/>
                    </a:ext>
                  </a:extLst>
                </a:gridCol>
                <a:gridCol w="712604">
                  <a:extLst>
                    <a:ext uri="{9D8B030D-6E8A-4147-A177-3AD203B41FA5}">
                      <a16:colId xmlns:a16="http://schemas.microsoft.com/office/drawing/2014/main" val="3058861980"/>
                    </a:ext>
                  </a:extLst>
                </a:gridCol>
              </a:tblGrid>
              <a:tr h="205282">
                <a:tc gridSpan="6">
                  <a:txBody>
                    <a:bodyPr/>
                    <a:lstStyle/>
                    <a:p>
                      <a:pPr algn="ctr"/>
                      <a:r>
                        <a:rPr lang="fr-FR" sz="1000" dirty="0">
                          <a:solidFill>
                            <a:srgbClr val="7D8F77"/>
                          </a:solidFill>
                        </a:rPr>
                        <a:t>VOLETS OPÉRATIONNELS</a:t>
                      </a:r>
                    </a:p>
                  </a:txBody>
                  <a:tcPr marL="58652" marR="58652" marT="29326" marB="29326" anchor="ctr">
                    <a:lnL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14255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PILIERS</a:t>
                      </a:r>
                    </a:p>
                  </a:txBody>
                  <a:tcPr marL="58652" marR="58652" marT="29326" marB="29326" anchor="ctr">
                    <a:lnL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8F7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ÉCHÉANCES DE MISE EN OEUVRE</a:t>
                      </a:r>
                    </a:p>
                  </a:txBody>
                  <a:tcPr marL="58652" marR="58652" marT="29326" marB="29326" vert="vert270" anchor="ctr">
                    <a:lnL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9623519"/>
                  </a:ext>
                </a:extLst>
              </a:tr>
              <a:tr h="738922">
                <a:tc>
                  <a:txBody>
                    <a:bodyPr/>
                    <a:lstStyle/>
                    <a:p>
                      <a:pPr algn="l"/>
                      <a:r>
                        <a:rPr lang="fr-FR" sz="700" b="0" dirty="0">
                          <a:solidFill>
                            <a:srgbClr val="7D8F77"/>
                          </a:solidFill>
                        </a:rPr>
                        <a:t>Habitat</a:t>
                      </a:r>
                    </a:p>
                  </a:txBody>
                  <a:tcPr marL="58652" marR="58652" marT="29326" marB="29326" vert="vert270" anchor="ctr">
                    <a:lnL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700" b="0" dirty="0">
                          <a:solidFill>
                            <a:srgbClr val="7D8F77"/>
                          </a:solidFill>
                        </a:rPr>
                        <a:t>Activités économiques de proximité</a:t>
                      </a:r>
                    </a:p>
                  </a:txBody>
                  <a:tcPr marL="58652" marR="58652" marT="29326" marB="29326" vert="vert270" anchor="ctr">
                    <a:lnL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700" b="0" dirty="0">
                          <a:solidFill>
                            <a:srgbClr val="7D8F77"/>
                          </a:solidFill>
                        </a:rPr>
                        <a:t>Accessibilité/mobilité/connexions</a:t>
                      </a:r>
                    </a:p>
                  </a:txBody>
                  <a:tcPr marL="58652" marR="58652" marT="29326" marB="29326" vert="vert270" anchor="ctr">
                    <a:lnL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700" b="0" dirty="0">
                          <a:solidFill>
                            <a:srgbClr val="7D8F77"/>
                          </a:solidFill>
                        </a:rPr>
                        <a:t>Espace public/patrimoine</a:t>
                      </a:r>
                    </a:p>
                  </a:txBody>
                  <a:tcPr marL="58652" marR="58652" marT="29326" marB="29326" vert="vert270" anchor="ctr">
                    <a:lnL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700" b="0" dirty="0">
                          <a:solidFill>
                            <a:srgbClr val="7D8F77"/>
                          </a:solidFill>
                        </a:rPr>
                        <a:t>Équipements/offre culturelle et de loisirs</a:t>
                      </a:r>
                    </a:p>
                  </a:txBody>
                  <a:tcPr marL="58652" marR="58652" marT="29326" marB="29326" vert="vert270" anchor="ctr">
                    <a:lnL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700" b="0" dirty="0">
                          <a:solidFill>
                            <a:srgbClr val="7D8F77"/>
                          </a:solidFill>
                        </a:rPr>
                        <a:t>Gestion du risque</a:t>
                      </a:r>
                    </a:p>
                  </a:txBody>
                  <a:tcPr marL="58652" marR="58652" marT="29326" marB="29326" vert="vert270" anchor="ctr">
                    <a:lnL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700" b="0" dirty="0">
                          <a:solidFill>
                            <a:schemeClr val="bg1"/>
                          </a:solidFill>
                        </a:rPr>
                        <a:t>Construire une identité de centre-bourg</a:t>
                      </a:r>
                    </a:p>
                  </a:txBody>
                  <a:tcPr marL="58652" marR="58652" marT="29326" marB="29326" vert="vert270" anchor="ctr">
                    <a:lnL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8F77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700" b="0" dirty="0">
                          <a:solidFill>
                            <a:schemeClr val="bg1"/>
                          </a:solidFill>
                        </a:rPr>
                        <a:t>Retrouver une attractivité résidentielle</a:t>
                      </a:r>
                    </a:p>
                  </a:txBody>
                  <a:tcPr marL="58652" marR="58652" marT="29326" marB="29326" vert="vert27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8F77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700" b="0" dirty="0">
                          <a:solidFill>
                            <a:schemeClr val="bg1"/>
                          </a:solidFill>
                        </a:rPr>
                        <a:t>Reprendre la main sur l’urbanisme</a:t>
                      </a:r>
                    </a:p>
                  </a:txBody>
                  <a:tcPr marL="58652" marR="58652" marT="29326" marB="29326" vert="vert27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8F77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700" b="0" dirty="0">
                          <a:solidFill>
                            <a:schemeClr val="bg1"/>
                          </a:solidFill>
                        </a:rPr>
                        <a:t>Réadapter le centre-bourg à sa géographie</a:t>
                      </a:r>
                    </a:p>
                  </a:txBody>
                  <a:tcPr marL="58652" marR="58652" marT="29326" marB="29326" vert="vert27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8F77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l"/>
                      <a:endParaRPr lang="fr-FR" sz="1100" b="0" dirty="0">
                        <a:solidFill>
                          <a:srgbClr val="7D8F77"/>
                        </a:solidFill>
                      </a:endParaRPr>
                    </a:p>
                  </a:txBody>
                  <a:tcPr vert="vert270" anchor="ctr">
                    <a:lnL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1828528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39A00384-1550-784C-79C3-4C077C04DD30}"/>
              </a:ext>
            </a:extLst>
          </p:cNvPr>
          <p:cNvSpPr txBox="1"/>
          <p:nvPr/>
        </p:nvSpPr>
        <p:spPr>
          <a:xfrm>
            <a:off x="958474" y="346832"/>
            <a:ext cx="4707477" cy="1509772"/>
          </a:xfrm>
          <a:prstGeom prst="rect">
            <a:avLst/>
          </a:prstGeom>
          <a:solidFill>
            <a:srgbClr val="7D8F77">
              <a:alpha val="14902"/>
            </a:srgbClr>
          </a:solidFill>
        </p:spPr>
        <p:txBody>
          <a:bodyPr wrap="square" rtlCol="0">
            <a:spAutoFit/>
          </a:bodyPr>
          <a:lstStyle/>
          <a:p>
            <a:pPr>
              <a:lnSpc>
                <a:spcPct val="114000"/>
              </a:lnSpc>
              <a:spcAft>
                <a:spcPts val="321"/>
              </a:spcAft>
            </a:pPr>
            <a:r>
              <a:rPr lang="fr-FR" sz="962" dirty="0"/>
              <a:t>Lors du conseil municipal du 12 juillet 2022, la commune a priorisé le programme d’actions</a:t>
            </a:r>
          </a:p>
          <a:p>
            <a:pPr>
              <a:lnSpc>
                <a:spcPct val="114000"/>
              </a:lnSpc>
              <a:spcAft>
                <a:spcPts val="321"/>
              </a:spcAft>
            </a:pPr>
            <a:r>
              <a:rPr lang="fr-FR" sz="962" dirty="0"/>
              <a:t>en matière de réaménagement des espaces publics et de signalétique directionnelle :</a:t>
            </a:r>
          </a:p>
          <a:p>
            <a:pPr>
              <a:lnSpc>
                <a:spcPct val="114000"/>
              </a:lnSpc>
            </a:pPr>
            <a:r>
              <a:rPr lang="fr-FR" sz="962" b="1" dirty="0"/>
              <a:t>PRIORITÉ 1</a:t>
            </a:r>
            <a:r>
              <a:rPr lang="fr-FR" sz="962" dirty="0"/>
              <a:t> → FA C20 – </a:t>
            </a:r>
            <a:r>
              <a:rPr lang="fr-FR" sz="962" b="1" dirty="0"/>
              <a:t>Place du Général de Gaulle</a:t>
            </a:r>
          </a:p>
          <a:p>
            <a:pPr>
              <a:lnSpc>
                <a:spcPct val="114000"/>
              </a:lnSpc>
            </a:pPr>
            <a:r>
              <a:rPr lang="fr-FR" sz="962" b="1" dirty="0"/>
              <a:t>PRIORITÉ 2</a:t>
            </a:r>
            <a:r>
              <a:rPr lang="fr-FR" sz="962" dirty="0"/>
              <a:t> → FA A1 – </a:t>
            </a:r>
            <a:r>
              <a:rPr lang="fr-FR" sz="962" b="1" dirty="0"/>
              <a:t>Élaborer un schéma de signalisation communal</a:t>
            </a:r>
          </a:p>
          <a:p>
            <a:pPr>
              <a:lnSpc>
                <a:spcPct val="114000"/>
              </a:lnSpc>
            </a:pPr>
            <a:r>
              <a:rPr lang="fr-FR" sz="962" b="1" dirty="0"/>
              <a:t>PRIORITÉ 3</a:t>
            </a:r>
            <a:r>
              <a:rPr lang="fr-FR" sz="962" dirty="0"/>
              <a:t> → FA B15 – </a:t>
            </a:r>
            <a:r>
              <a:rPr lang="fr-FR" sz="962" b="1" dirty="0"/>
              <a:t>Le pôle mairie : construire un nouveau quartier durable</a:t>
            </a:r>
          </a:p>
          <a:p>
            <a:pPr>
              <a:lnSpc>
                <a:spcPct val="114000"/>
              </a:lnSpc>
            </a:pPr>
            <a:r>
              <a:rPr lang="fr-FR" sz="962" b="1" dirty="0"/>
              <a:t>PRIORITÉ 4</a:t>
            </a:r>
            <a:r>
              <a:rPr lang="fr-FR" sz="962" dirty="0"/>
              <a:t> → FA C18 – </a:t>
            </a:r>
            <a:r>
              <a:rPr lang="fr-FR" sz="962" b="1" dirty="0"/>
              <a:t>Quartier des pilotes</a:t>
            </a:r>
          </a:p>
          <a:p>
            <a:pPr>
              <a:lnSpc>
                <a:spcPct val="114000"/>
              </a:lnSpc>
            </a:pPr>
            <a:r>
              <a:rPr lang="fr-FR" sz="962" b="1" dirty="0"/>
              <a:t>PRIORITÉ 5 </a:t>
            </a:r>
            <a:r>
              <a:rPr lang="fr-FR" sz="962" dirty="0"/>
              <a:t>→ FA C16 – </a:t>
            </a:r>
            <a:r>
              <a:rPr lang="fr-FR" sz="962" b="1" dirty="0"/>
              <a:t>Le parvis de la gare</a:t>
            </a:r>
          </a:p>
          <a:p>
            <a:pPr>
              <a:lnSpc>
                <a:spcPct val="114000"/>
              </a:lnSpc>
            </a:pPr>
            <a:r>
              <a:rPr lang="fr-FR" sz="962" b="1" dirty="0"/>
              <a:t>PRIORITÉ 6</a:t>
            </a:r>
            <a:r>
              <a:rPr lang="fr-FR" sz="962" dirty="0"/>
              <a:t> → FA C17 – </a:t>
            </a:r>
            <a:r>
              <a:rPr lang="fr-FR" sz="962" b="1" dirty="0"/>
              <a:t>Le marché et le square</a:t>
            </a:r>
          </a:p>
        </p:txBody>
      </p:sp>
      <p:graphicFrame>
        <p:nvGraphicFramePr>
          <p:cNvPr id="6" name="Tableau 4">
            <a:extLst>
              <a:ext uri="{FF2B5EF4-FFF2-40B4-BE49-F238E27FC236}">
                <a16:creationId xmlns:a16="http://schemas.microsoft.com/office/drawing/2014/main" id="{1B6E1C13-E0AF-5445-A27E-CA899A0183C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1909617"/>
              </p:ext>
            </p:extLst>
          </p:nvPr>
        </p:nvGraphicFramePr>
        <p:xfrm>
          <a:off x="958474" y="2055874"/>
          <a:ext cx="10835954" cy="485081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45877">
                  <a:extLst>
                    <a:ext uri="{9D8B030D-6E8A-4147-A177-3AD203B41FA5}">
                      <a16:colId xmlns:a16="http://schemas.microsoft.com/office/drawing/2014/main" val="4136033257"/>
                    </a:ext>
                  </a:extLst>
                </a:gridCol>
                <a:gridCol w="416768">
                  <a:extLst>
                    <a:ext uri="{9D8B030D-6E8A-4147-A177-3AD203B41FA5}">
                      <a16:colId xmlns:a16="http://schemas.microsoft.com/office/drawing/2014/main" val="265783937"/>
                    </a:ext>
                  </a:extLst>
                </a:gridCol>
                <a:gridCol w="416768">
                  <a:extLst>
                    <a:ext uri="{9D8B030D-6E8A-4147-A177-3AD203B41FA5}">
                      <a16:colId xmlns:a16="http://schemas.microsoft.com/office/drawing/2014/main" val="42050085"/>
                    </a:ext>
                  </a:extLst>
                </a:gridCol>
                <a:gridCol w="416768">
                  <a:extLst>
                    <a:ext uri="{9D8B030D-6E8A-4147-A177-3AD203B41FA5}">
                      <a16:colId xmlns:a16="http://schemas.microsoft.com/office/drawing/2014/main" val="3201521688"/>
                    </a:ext>
                  </a:extLst>
                </a:gridCol>
                <a:gridCol w="416768">
                  <a:extLst>
                    <a:ext uri="{9D8B030D-6E8A-4147-A177-3AD203B41FA5}">
                      <a16:colId xmlns:a16="http://schemas.microsoft.com/office/drawing/2014/main" val="1569888227"/>
                    </a:ext>
                  </a:extLst>
                </a:gridCol>
                <a:gridCol w="416768">
                  <a:extLst>
                    <a:ext uri="{9D8B030D-6E8A-4147-A177-3AD203B41FA5}">
                      <a16:colId xmlns:a16="http://schemas.microsoft.com/office/drawing/2014/main" val="2552090830"/>
                    </a:ext>
                  </a:extLst>
                </a:gridCol>
                <a:gridCol w="416768">
                  <a:extLst>
                    <a:ext uri="{9D8B030D-6E8A-4147-A177-3AD203B41FA5}">
                      <a16:colId xmlns:a16="http://schemas.microsoft.com/office/drawing/2014/main" val="1428860688"/>
                    </a:ext>
                  </a:extLst>
                </a:gridCol>
                <a:gridCol w="416768">
                  <a:extLst>
                    <a:ext uri="{9D8B030D-6E8A-4147-A177-3AD203B41FA5}">
                      <a16:colId xmlns:a16="http://schemas.microsoft.com/office/drawing/2014/main" val="2148748216"/>
                    </a:ext>
                  </a:extLst>
                </a:gridCol>
                <a:gridCol w="242699">
                  <a:extLst>
                    <a:ext uri="{9D8B030D-6E8A-4147-A177-3AD203B41FA5}">
                      <a16:colId xmlns:a16="http://schemas.microsoft.com/office/drawing/2014/main" val="854160431"/>
                    </a:ext>
                  </a:extLst>
                </a:gridCol>
                <a:gridCol w="174068">
                  <a:extLst>
                    <a:ext uri="{9D8B030D-6E8A-4147-A177-3AD203B41FA5}">
                      <a16:colId xmlns:a16="http://schemas.microsoft.com/office/drawing/2014/main" val="3155317956"/>
                    </a:ext>
                  </a:extLst>
                </a:gridCol>
                <a:gridCol w="416768">
                  <a:extLst>
                    <a:ext uri="{9D8B030D-6E8A-4147-A177-3AD203B41FA5}">
                      <a16:colId xmlns:a16="http://schemas.microsoft.com/office/drawing/2014/main" val="3063373433"/>
                    </a:ext>
                  </a:extLst>
                </a:gridCol>
                <a:gridCol w="416768">
                  <a:extLst>
                    <a:ext uri="{9D8B030D-6E8A-4147-A177-3AD203B41FA5}">
                      <a16:colId xmlns:a16="http://schemas.microsoft.com/office/drawing/2014/main" val="3387315549"/>
                    </a:ext>
                  </a:extLst>
                </a:gridCol>
                <a:gridCol w="722398">
                  <a:extLst>
                    <a:ext uri="{9D8B030D-6E8A-4147-A177-3AD203B41FA5}">
                      <a16:colId xmlns:a16="http://schemas.microsoft.com/office/drawing/2014/main" val="2702848183"/>
                    </a:ext>
                  </a:extLst>
                </a:gridCol>
              </a:tblGrid>
              <a:tr h="186659">
                <a:tc gridSpan="13">
                  <a:txBody>
                    <a:bodyPr/>
                    <a:lstStyle/>
                    <a:p>
                      <a:r>
                        <a:rPr lang="fr-FR" sz="900" dirty="0">
                          <a:solidFill>
                            <a:schemeClr val="bg1"/>
                          </a:solidFill>
                        </a:rPr>
                        <a:t>A – ATTRACTIVITÉ ET COMMERCE</a:t>
                      </a:r>
                    </a:p>
                  </a:txBody>
                  <a:tcPr marL="58652" marR="58652" marT="29326" marB="29326">
                    <a:lnL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8E8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4704395"/>
                  </a:ext>
                </a:extLst>
              </a:tr>
              <a:tr h="184188">
                <a:tc>
                  <a:txBody>
                    <a:bodyPr/>
                    <a:lstStyle/>
                    <a:p>
                      <a:r>
                        <a:rPr lang="fr-FR" sz="900" b="1" dirty="0"/>
                        <a:t>1. Élaborer un schéma de signalisation communal</a:t>
                      </a:r>
                    </a:p>
                  </a:txBody>
                  <a:tcPr marL="58652" marR="58652" marT="29326" marB="29326">
                    <a:lnL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4255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900" dirty="0">
                        <a:solidFill>
                          <a:srgbClr val="448E8D"/>
                        </a:solidFill>
                      </a:endParaRPr>
                    </a:p>
                  </a:txBody>
                  <a:tcPr marL="58652" marR="58652" marT="29326" marB="29326">
                    <a:lnL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>
                          <a:solidFill>
                            <a:srgbClr val="448E8D"/>
                          </a:solidFill>
                          <a:sym typeface="Wingdings 2" panose="05020102010507070707" pitchFamily="18" charset="2"/>
                        </a:rPr>
                        <a:t></a:t>
                      </a:r>
                      <a:endParaRPr lang="fr-FR" sz="900" dirty="0">
                        <a:solidFill>
                          <a:srgbClr val="448E8D"/>
                        </a:solidFill>
                      </a:endParaRPr>
                    </a:p>
                  </a:txBody>
                  <a:tcPr marL="58652" marR="58652" marT="29326" marB="29326">
                    <a:lnL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4255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dirty="0">
                          <a:solidFill>
                            <a:srgbClr val="448E8D"/>
                          </a:solidFill>
                          <a:sym typeface="Wingdings 2" panose="05020102010507070707" pitchFamily="18" charset="2"/>
                        </a:rPr>
                        <a:t></a:t>
                      </a:r>
                      <a:endParaRPr lang="fr-FR" sz="900" dirty="0">
                        <a:solidFill>
                          <a:srgbClr val="448E8D"/>
                        </a:solidFill>
                      </a:endParaRPr>
                    </a:p>
                  </a:txBody>
                  <a:tcPr marL="58652" marR="58652" marT="29326" marB="29326">
                    <a:lnL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>
                          <a:solidFill>
                            <a:srgbClr val="448E8D"/>
                          </a:solidFill>
                          <a:sym typeface="Wingdings 2" panose="05020102010507070707" pitchFamily="18" charset="2"/>
                        </a:rPr>
                        <a:t></a:t>
                      </a:r>
                      <a:endParaRPr lang="fr-FR" sz="900" dirty="0">
                        <a:solidFill>
                          <a:srgbClr val="448E8D"/>
                        </a:solidFill>
                      </a:endParaRPr>
                    </a:p>
                  </a:txBody>
                  <a:tcPr marL="58652" marR="58652" marT="29326" marB="29326">
                    <a:lnL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>
                          <a:solidFill>
                            <a:srgbClr val="448E8D"/>
                          </a:solidFill>
                          <a:sym typeface="Wingdings 2" panose="05020102010507070707" pitchFamily="18" charset="2"/>
                        </a:rPr>
                        <a:t></a:t>
                      </a:r>
                      <a:endParaRPr lang="fr-FR" sz="900" dirty="0">
                        <a:solidFill>
                          <a:srgbClr val="448E8D"/>
                        </a:solidFill>
                      </a:endParaRPr>
                    </a:p>
                  </a:txBody>
                  <a:tcPr marL="58652" marR="58652" marT="29326" marB="29326">
                    <a:lnL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900" dirty="0">
                        <a:solidFill>
                          <a:srgbClr val="448E8D"/>
                        </a:solidFill>
                      </a:endParaRPr>
                    </a:p>
                  </a:txBody>
                  <a:tcPr marL="58652" marR="58652" marT="29326" marB="29326">
                    <a:lnL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fr-FR" sz="900" dirty="0">
                          <a:solidFill>
                            <a:srgbClr val="448E8D"/>
                          </a:solidFill>
                          <a:sym typeface="Wingdings 2" panose="05020102010507070707" pitchFamily="18" charset="2"/>
                        </a:rPr>
                        <a:t></a:t>
                      </a:r>
                      <a:endParaRPr lang="fr-FR" sz="900" dirty="0">
                        <a:solidFill>
                          <a:srgbClr val="448E8D"/>
                        </a:solidFill>
                      </a:endParaRPr>
                    </a:p>
                  </a:txBody>
                  <a:tcPr marL="58652" marR="58652" marT="29326" marB="29326">
                    <a:lnL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fr-FR" sz="900" dirty="0">
                        <a:solidFill>
                          <a:srgbClr val="448E8D"/>
                        </a:solidFill>
                      </a:endParaRPr>
                    </a:p>
                  </a:txBody>
                  <a:tcPr marL="58652" marR="58652" marT="29326" marB="29326">
                    <a:lnL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900" dirty="0">
                        <a:solidFill>
                          <a:srgbClr val="448E8D"/>
                        </a:solidFill>
                      </a:endParaRPr>
                    </a:p>
                  </a:txBody>
                  <a:tcPr marL="58652" marR="58652" marT="29326" marB="29326">
                    <a:lnL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900" dirty="0">
                        <a:solidFill>
                          <a:srgbClr val="448E8D"/>
                        </a:solidFill>
                      </a:endParaRPr>
                    </a:p>
                  </a:txBody>
                  <a:tcPr marL="58652" marR="58652" marT="29326" marB="29326">
                    <a:lnL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900" dirty="0">
                        <a:solidFill>
                          <a:srgbClr val="448E8D"/>
                        </a:solidFill>
                      </a:endParaRPr>
                    </a:p>
                  </a:txBody>
                  <a:tcPr marL="58652" marR="58652" marT="29326" marB="29326">
                    <a:lnL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b="1" dirty="0">
                          <a:solidFill>
                            <a:srgbClr val="C00000"/>
                          </a:solidFill>
                        </a:rPr>
                        <a:t>2022-24</a:t>
                      </a:r>
                    </a:p>
                  </a:txBody>
                  <a:tcPr marL="58652" marR="58652" marT="29326" marB="29326">
                    <a:lnL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6745881"/>
                  </a:ext>
                </a:extLst>
              </a:tr>
              <a:tr h="184188">
                <a:tc>
                  <a:txBody>
                    <a:bodyPr/>
                    <a:lstStyle/>
                    <a:p>
                      <a:r>
                        <a:rPr lang="fr-FR" sz="900" b="0" dirty="0"/>
                        <a:t>2. Faire reconnaître la qualité des acteurs économiques </a:t>
                      </a:r>
                      <a:r>
                        <a:rPr lang="fr-FR" sz="900" b="0"/>
                        <a:t>de proximité </a:t>
                      </a:r>
                      <a:r>
                        <a:rPr lang="fr-FR" sz="900" b="0" dirty="0"/>
                        <a:t>cayolais</a:t>
                      </a:r>
                    </a:p>
                  </a:txBody>
                  <a:tcPr marL="58652" marR="58652" marT="29326" marB="29326">
                    <a:lnL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4255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900" dirty="0">
                        <a:solidFill>
                          <a:srgbClr val="448E8D"/>
                        </a:solidFill>
                      </a:endParaRPr>
                    </a:p>
                  </a:txBody>
                  <a:tcPr marL="58652" marR="58652" marT="29326" marB="29326">
                    <a:lnL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>
                          <a:solidFill>
                            <a:srgbClr val="448E8D"/>
                          </a:solidFill>
                          <a:sym typeface="Wingdings 2" panose="05020102010507070707" pitchFamily="18" charset="2"/>
                        </a:rPr>
                        <a:t></a:t>
                      </a:r>
                      <a:endParaRPr lang="fr-FR" sz="900" dirty="0">
                        <a:solidFill>
                          <a:srgbClr val="448E8D"/>
                        </a:solidFill>
                      </a:endParaRPr>
                    </a:p>
                  </a:txBody>
                  <a:tcPr marL="58652" marR="58652" marT="29326" marB="29326">
                    <a:lnL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4255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900" dirty="0">
                        <a:solidFill>
                          <a:srgbClr val="448E8D"/>
                        </a:solidFill>
                      </a:endParaRPr>
                    </a:p>
                  </a:txBody>
                  <a:tcPr marL="58652" marR="58652" marT="29326" marB="29326">
                    <a:lnL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900" dirty="0">
                        <a:solidFill>
                          <a:srgbClr val="448E8D"/>
                        </a:solidFill>
                      </a:endParaRPr>
                    </a:p>
                  </a:txBody>
                  <a:tcPr marL="58652" marR="58652" marT="29326" marB="29326">
                    <a:lnL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900" dirty="0">
                        <a:solidFill>
                          <a:srgbClr val="448E8D"/>
                        </a:solidFill>
                      </a:endParaRPr>
                    </a:p>
                  </a:txBody>
                  <a:tcPr marL="58652" marR="58652" marT="29326" marB="29326">
                    <a:lnL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900" dirty="0">
                        <a:solidFill>
                          <a:srgbClr val="448E8D"/>
                        </a:solidFill>
                      </a:endParaRPr>
                    </a:p>
                  </a:txBody>
                  <a:tcPr marL="58652" marR="58652" marT="29326" marB="29326">
                    <a:lnL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14255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dirty="0">
                          <a:solidFill>
                            <a:srgbClr val="448E8D"/>
                          </a:solidFill>
                          <a:sym typeface="Wingdings 2" panose="05020102010507070707" pitchFamily="18" charset="2"/>
                        </a:rPr>
                        <a:t></a:t>
                      </a:r>
                      <a:endParaRPr lang="fr-FR" sz="900" dirty="0">
                        <a:solidFill>
                          <a:srgbClr val="448E8D"/>
                        </a:solidFill>
                      </a:endParaRPr>
                    </a:p>
                  </a:txBody>
                  <a:tcPr marL="58652" marR="58652" marT="29326" marB="29326">
                    <a:lnL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fr-FR" sz="900" dirty="0">
                        <a:solidFill>
                          <a:srgbClr val="448E8D"/>
                        </a:solidFill>
                      </a:endParaRPr>
                    </a:p>
                  </a:txBody>
                  <a:tcPr marL="58652" marR="58652" marT="29326" marB="29326">
                    <a:lnL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900" dirty="0">
                        <a:solidFill>
                          <a:srgbClr val="448E8D"/>
                        </a:solidFill>
                      </a:endParaRPr>
                    </a:p>
                  </a:txBody>
                  <a:tcPr marL="58652" marR="58652" marT="29326" marB="29326">
                    <a:lnL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900" dirty="0">
                        <a:solidFill>
                          <a:srgbClr val="448E8D"/>
                        </a:solidFill>
                      </a:endParaRPr>
                    </a:p>
                  </a:txBody>
                  <a:tcPr marL="58652" marR="58652" marT="29326" marB="29326">
                    <a:lnL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900" dirty="0">
                        <a:solidFill>
                          <a:srgbClr val="448E8D"/>
                        </a:solidFill>
                      </a:endParaRPr>
                    </a:p>
                  </a:txBody>
                  <a:tcPr marL="58652" marR="58652" marT="29326" marB="29326">
                    <a:lnL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b="1">
                          <a:solidFill>
                            <a:srgbClr val="C00000"/>
                          </a:solidFill>
                        </a:rPr>
                        <a:t>2022-23</a:t>
                      </a:r>
                      <a:endParaRPr lang="fr-FR" sz="900" b="1" dirty="0">
                        <a:solidFill>
                          <a:srgbClr val="C00000"/>
                        </a:solidFill>
                      </a:endParaRPr>
                    </a:p>
                  </a:txBody>
                  <a:tcPr marL="58652" marR="58652" marT="29326" marB="29326">
                    <a:lnL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1444254"/>
                  </a:ext>
                </a:extLst>
              </a:tr>
              <a:tr h="184188">
                <a:tc>
                  <a:txBody>
                    <a:bodyPr/>
                    <a:lstStyle/>
                    <a:p>
                      <a:r>
                        <a:rPr lang="fr-FR" sz="900" b="0" dirty="0"/>
                        <a:t>3. Former les professionnels</a:t>
                      </a:r>
                    </a:p>
                  </a:txBody>
                  <a:tcPr marL="58652" marR="58652" marT="29326" marB="29326">
                    <a:lnL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4255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900" dirty="0">
                        <a:solidFill>
                          <a:srgbClr val="448E8D"/>
                        </a:solidFill>
                      </a:endParaRPr>
                    </a:p>
                  </a:txBody>
                  <a:tcPr marL="58652" marR="58652" marT="29326" marB="29326">
                    <a:lnL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>
                          <a:solidFill>
                            <a:srgbClr val="448E8D"/>
                          </a:solidFill>
                          <a:sym typeface="Wingdings 2" panose="05020102010507070707" pitchFamily="18" charset="2"/>
                        </a:rPr>
                        <a:t></a:t>
                      </a:r>
                      <a:endParaRPr lang="fr-FR" sz="900" dirty="0">
                        <a:solidFill>
                          <a:srgbClr val="448E8D"/>
                        </a:solidFill>
                      </a:endParaRPr>
                    </a:p>
                  </a:txBody>
                  <a:tcPr marL="58652" marR="58652" marT="29326" marB="29326">
                    <a:lnL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4255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900" dirty="0">
                        <a:solidFill>
                          <a:srgbClr val="448E8D"/>
                        </a:solidFill>
                      </a:endParaRPr>
                    </a:p>
                  </a:txBody>
                  <a:tcPr marL="58652" marR="58652" marT="29326" marB="29326">
                    <a:lnL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900" dirty="0">
                        <a:solidFill>
                          <a:srgbClr val="448E8D"/>
                        </a:solidFill>
                      </a:endParaRPr>
                    </a:p>
                  </a:txBody>
                  <a:tcPr marL="58652" marR="58652" marT="29326" marB="29326">
                    <a:lnL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900" dirty="0">
                        <a:solidFill>
                          <a:srgbClr val="448E8D"/>
                        </a:solidFill>
                      </a:endParaRPr>
                    </a:p>
                  </a:txBody>
                  <a:tcPr marL="58652" marR="58652" marT="29326" marB="29326">
                    <a:lnL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900" dirty="0">
                        <a:solidFill>
                          <a:srgbClr val="448E8D"/>
                        </a:solidFill>
                      </a:endParaRPr>
                    </a:p>
                  </a:txBody>
                  <a:tcPr marL="58652" marR="58652" marT="29326" marB="29326">
                    <a:lnL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14255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dirty="0">
                          <a:solidFill>
                            <a:srgbClr val="448E8D"/>
                          </a:solidFill>
                          <a:sym typeface="Wingdings 2" panose="05020102010507070707" pitchFamily="18" charset="2"/>
                        </a:rPr>
                        <a:t></a:t>
                      </a:r>
                      <a:endParaRPr lang="fr-FR" sz="900" dirty="0">
                        <a:solidFill>
                          <a:srgbClr val="448E8D"/>
                        </a:solidFill>
                      </a:endParaRPr>
                    </a:p>
                  </a:txBody>
                  <a:tcPr marL="58652" marR="58652" marT="29326" marB="29326">
                    <a:lnL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fr-FR" sz="900" dirty="0">
                        <a:solidFill>
                          <a:srgbClr val="448E8D"/>
                        </a:solidFill>
                      </a:endParaRPr>
                    </a:p>
                  </a:txBody>
                  <a:tcPr marL="58652" marR="58652" marT="29326" marB="29326">
                    <a:lnL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900" dirty="0">
                        <a:solidFill>
                          <a:srgbClr val="448E8D"/>
                        </a:solidFill>
                      </a:endParaRPr>
                    </a:p>
                  </a:txBody>
                  <a:tcPr marL="58652" marR="58652" marT="29326" marB="29326">
                    <a:lnL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900" dirty="0">
                        <a:solidFill>
                          <a:srgbClr val="448E8D"/>
                        </a:solidFill>
                      </a:endParaRPr>
                    </a:p>
                  </a:txBody>
                  <a:tcPr marL="58652" marR="58652" marT="29326" marB="29326">
                    <a:lnL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900" dirty="0">
                        <a:solidFill>
                          <a:srgbClr val="448E8D"/>
                        </a:solidFill>
                      </a:endParaRPr>
                    </a:p>
                  </a:txBody>
                  <a:tcPr marL="58652" marR="58652" marT="29326" marB="29326">
                    <a:lnL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b="1">
                          <a:solidFill>
                            <a:srgbClr val="C00000"/>
                          </a:solidFill>
                        </a:rPr>
                        <a:t>2022-23</a:t>
                      </a:r>
                      <a:endParaRPr lang="fr-FR" sz="900" b="1" dirty="0">
                        <a:solidFill>
                          <a:srgbClr val="C00000"/>
                        </a:solidFill>
                      </a:endParaRPr>
                    </a:p>
                  </a:txBody>
                  <a:tcPr marL="58652" marR="58652" marT="29326" marB="29326">
                    <a:lnL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66034987"/>
                  </a:ext>
                </a:extLst>
              </a:tr>
              <a:tr h="184188">
                <a:tc>
                  <a:txBody>
                    <a:bodyPr/>
                    <a:lstStyle/>
                    <a:p>
                      <a:r>
                        <a:rPr lang="fr-FR" sz="900" b="0" dirty="0"/>
                        <a:t>4. Rénover les devantures commerciales</a:t>
                      </a:r>
                    </a:p>
                  </a:txBody>
                  <a:tcPr marL="58652" marR="58652" marT="29326" marB="29326">
                    <a:lnL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4255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900" dirty="0">
                        <a:solidFill>
                          <a:srgbClr val="448E8D"/>
                        </a:solidFill>
                      </a:endParaRPr>
                    </a:p>
                  </a:txBody>
                  <a:tcPr marL="58652" marR="58652" marT="29326" marB="29326">
                    <a:lnL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>
                          <a:solidFill>
                            <a:srgbClr val="448E8D"/>
                          </a:solidFill>
                          <a:sym typeface="Wingdings 2" panose="05020102010507070707" pitchFamily="18" charset="2"/>
                        </a:rPr>
                        <a:t></a:t>
                      </a:r>
                      <a:endParaRPr lang="fr-FR" sz="900" dirty="0">
                        <a:solidFill>
                          <a:srgbClr val="448E8D"/>
                        </a:solidFill>
                      </a:endParaRPr>
                    </a:p>
                  </a:txBody>
                  <a:tcPr marL="58652" marR="58652" marT="29326" marB="29326">
                    <a:lnL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4255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900" dirty="0">
                        <a:solidFill>
                          <a:srgbClr val="448E8D"/>
                        </a:solidFill>
                      </a:endParaRPr>
                    </a:p>
                  </a:txBody>
                  <a:tcPr marL="58652" marR="58652" marT="29326" marB="29326">
                    <a:lnL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>
                          <a:solidFill>
                            <a:srgbClr val="448E8D"/>
                          </a:solidFill>
                          <a:sym typeface="Wingdings 2" panose="05020102010507070707" pitchFamily="18" charset="2"/>
                        </a:rPr>
                        <a:t></a:t>
                      </a:r>
                      <a:endParaRPr lang="fr-FR" sz="900" dirty="0">
                        <a:solidFill>
                          <a:srgbClr val="448E8D"/>
                        </a:solidFill>
                      </a:endParaRPr>
                    </a:p>
                  </a:txBody>
                  <a:tcPr marL="58652" marR="58652" marT="29326" marB="29326">
                    <a:lnL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900" dirty="0">
                        <a:solidFill>
                          <a:srgbClr val="448E8D"/>
                        </a:solidFill>
                      </a:endParaRPr>
                    </a:p>
                  </a:txBody>
                  <a:tcPr marL="58652" marR="58652" marT="29326" marB="29326">
                    <a:lnL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900" dirty="0">
                        <a:solidFill>
                          <a:srgbClr val="448E8D"/>
                        </a:solidFill>
                      </a:endParaRPr>
                    </a:p>
                  </a:txBody>
                  <a:tcPr marL="58652" marR="58652" marT="29326" marB="29326">
                    <a:lnL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14255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dirty="0">
                          <a:solidFill>
                            <a:srgbClr val="448E8D"/>
                          </a:solidFill>
                          <a:sym typeface="Wingdings 2" panose="05020102010507070707" pitchFamily="18" charset="2"/>
                        </a:rPr>
                        <a:t></a:t>
                      </a:r>
                      <a:endParaRPr lang="fr-FR" sz="900" dirty="0">
                        <a:solidFill>
                          <a:srgbClr val="448E8D"/>
                        </a:solidFill>
                      </a:endParaRPr>
                    </a:p>
                  </a:txBody>
                  <a:tcPr marL="58652" marR="58652" marT="29326" marB="29326">
                    <a:lnL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fr-FR" sz="900" dirty="0">
                        <a:solidFill>
                          <a:srgbClr val="448E8D"/>
                        </a:solidFill>
                      </a:endParaRPr>
                    </a:p>
                  </a:txBody>
                  <a:tcPr marL="58652" marR="58652" marT="29326" marB="29326">
                    <a:lnL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900" dirty="0">
                        <a:solidFill>
                          <a:srgbClr val="448E8D"/>
                        </a:solidFill>
                      </a:endParaRPr>
                    </a:p>
                  </a:txBody>
                  <a:tcPr marL="58652" marR="58652" marT="29326" marB="29326">
                    <a:lnL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4255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dirty="0">
                          <a:solidFill>
                            <a:srgbClr val="448E8D"/>
                          </a:solidFill>
                          <a:sym typeface="Wingdings 2" panose="05020102010507070707" pitchFamily="18" charset="2"/>
                        </a:rPr>
                        <a:t></a:t>
                      </a:r>
                      <a:endParaRPr lang="fr-FR" sz="900" dirty="0">
                        <a:solidFill>
                          <a:srgbClr val="448E8D"/>
                        </a:solidFill>
                      </a:endParaRPr>
                    </a:p>
                  </a:txBody>
                  <a:tcPr marL="58652" marR="58652" marT="29326" marB="29326">
                    <a:lnL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900" dirty="0">
                        <a:solidFill>
                          <a:srgbClr val="448E8D"/>
                        </a:solidFill>
                      </a:endParaRPr>
                    </a:p>
                  </a:txBody>
                  <a:tcPr marL="58652" marR="58652" marT="29326" marB="29326">
                    <a:lnL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b="1">
                          <a:solidFill>
                            <a:srgbClr val="C00000"/>
                          </a:solidFill>
                        </a:rPr>
                        <a:t>2023-24</a:t>
                      </a:r>
                      <a:endParaRPr lang="fr-FR" sz="900" b="1" dirty="0">
                        <a:solidFill>
                          <a:srgbClr val="C00000"/>
                        </a:solidFill>
                      </a:endParaRPr>
                    </a:p>
                  </a:txBody>
                  <a:tcPr marL="58652" marR="58652" marT="29326" marB="29326">
                    <a:lnL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9769687"/>
                  </a:ext>
                </a:extLst>
              </a:tr>
              <a:tr h="184188">
                <a:tc>
                  <a:txBody>
                    <a:bodyPr/>
                    <a:lstStyle/>
                    <a:p>
                      <a:r>
                        <a:rPr lang="fr-FR" sz="900" b="0" dirty="0"/>
                        <a:t>5. Valoriser « l’esprit Cayeux »</a:t>
                      </a:r>
                    </a:p>
                  </a:txBody>
                  <a:tcPr marL="58652" marR="58652" marT="29326" marB="29326">
                    <a:lnL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4255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900" dirty="0">
                        <a:solidFill>
                          <a:srgbClr val="448E8D"/>
                        </a:solidFill>
                      </a:endParaRPr>
                    </a:p>
                  </a:txBody>
                  <a:tcPr marL="58652" marR="58652" marT="29326" marB="29326">
                    <a:lnL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>
                          <a:solidFill>
                            <a:srgbClr val="448E8D"/>
                          </a:solidFill>
                          <a:sym typeface="Wingdings 2" panose="05020102010507070707" pitchFamily="18" charset="2"/>
                        </a:rPr>
                        <a:t></a:t>
                      </a:r>
                      <a:endParaRPr lang="fr-FR" sz="900" dirty="0">
                        <a:solidFill>
                          <a:srgbClr val="448E8D"/>
                        </a:solidFill>
                      </a:endParaRPr>
                    </a:p>
                  </a:txBody>
                  <a:tcPr marL="58652" marR="58652" marT="29326" marB="29326">
                    <a:lnL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4255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900" dirty="0">
                        <a:solidFill>
                          <a:srgbClr val="448E8D"/>
                        </a:solidFill>
                      </a:endParaRPr>
                    </a:p>
                  </a:txBody>
                  <a:tcPr marL="58652" marR="58652" marT="29326" marB="29326">
                    <a:lnL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>
                          <a:solidFill>
                            <a:srgbClr val="448E8D"/>
                          </a:solidFill>
                          <a:sym typeface="Wingdings 2" panose="05020102010507070707" pitchFamily="18" charset="2"/>
                        </a:rPr>
                        <a:t></a:t>
                      </a:r>
                      <a:endParaRPr lang="fr-FR" sz="900" dirty="0">
                        <a:solidFill>
                          <a:srgbClr val="448E8D"/>
                        </a:solidFill>
                      </a:endParaRPr>
                    </a:p>
                  </a:txBody>
                  <a:tcPr marL="58652" marR="58652" marT="29326" marB="29326">
                    <a:lnL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>
                          <a:solidFill>
                            <a:srgbClr val="448E8D"/>
                          </a:solidFill>
                          <a:sym typeface="Wingdings 2" panose="05020102010507070707" pitchFamily="18" charset="2"/>
                        </a:rPr>
                        <a:t></a:t>
                      </a:r>
                      <a:endParaRPr lang="fr-FR" sz="900" dirty="0">
                        <a:solidFill>
                          <a:srgbClr val="448E8D"/>
                        </a:solidFill>
                      </a:endParaRPr>
                    </a:p>
                  </a:txBody>
                  <a:tcPr marL="58652" marR="58652" marT="29326" marB="29326">
                    <a:lnL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900" dirty="0">
                        <a:solidFill>
                          <a:srgbClr val="448E8D"/>
                        </a:solidFill>
                      </a:endParaRPr>
                    </a:p>
                  </a:txBody>
                  <a:tcPr marL="58652" marR="58652" marT="29326" marB="29326">
                    <a:lnL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14255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dirty="0">
                          <a:solidFill>
                            <a:srgbClr val="448E8D"/>
                          </a:solidFill>
                          <a:sym typeface="Wingdings 2" panose="05020102010507070707" pitchFamily="18" charset="2"/>
                        </a:rPr>
                        <a:t></a:t>
                      </a:r>
                      <a:endParaRPr lang="fr-FR" sz="900" dirty="0">
                        <a:solidFill>
                          <a:srgbClr val="448E8D"/>
                        </a:solidFill>
                      </a:endParaRPr>
                    </a:p>
                  </a:txBody>
                  <a:tcPr marL="58652" marR="58652" marT="29326" marB="29326">
                    <a:lnL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fr-FR" sz="900" dirty="0">
                        <a:solidFill>
                          <a:srgbClr val="448E8D"/>
                        </a:solidFill>
                      </a:endParaRPr>
                    </a:p>
                  </a:txBody>
                  <a:tcPr marL="58652" marR="58652" marT="29326" marB="29326">
                    <a:lnL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900" dirty="0">
                        <a:solidFill>
                          <a:srgbClr val="448E8D"/>
                        </a:solidFill>
                      </a:endParaRPr>
                    </a:p>
                  </a:txBody>
                  <a:tcPr marL="58652" marR="58652" marT="29326" marB="29326">
                    <a:lnL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900" dirty="0">
                        <a:solidFill>
                          <a:srgbClr val="448E8D"/>
                        </a:solidFill>
                      </a:endParaRPr>
                    </a:p>
                  </a:txBody>
                  <a:tcPr marL="58652" marR="58652" marT="29326" marB="29326">
                    <a:lnL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900" dirty="0">
                        <a:solidFill>
                          <a:srgbClr val="448E8D"/>
                        </a:solidFill>
                      </a:endParaRPr>
                    </a:p>
                  </a:txBody>
                  <a:tcPr marL="58652" marR="58652" marT="29326" marB="29326">
                    <a:lnL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b="1">
                          <a:solidFill>
                            <a:srgbClr val="C00000"/>
                          </a:solidFill>
                        </a:rPr>
                        <a:t>2023-28</a:t>
                      </a:r>
                      <a:endParaRPr lang="fr-FR" sz="900" b="1" dirty="0">
                        <a:solidFill>
                          <a:srgbClr val="C00000"/>
                        </a:solidFill>
                      </a:endParaRPr>
                    </a:p>
                  </a:txBody>
                  <a:tcPr marL="58652" marR="58652" marT="29326" marB="29326">
                    <a:lnL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8527769"/>
                  </a:ext>
                </a:extLst>
              </a:tr>
              <a:tr h="181543">
                <a:tc>
                  <a:txBody>
                    <a:bodyPr/>
                    <a:lstStyle/>
                    <a:p>
                      <a:r>
                        <a:rPr lang="fr-FR" sz="900" b="0" dirty="0"/>
                        <a:t>6. « Animer » les commerces vacants</a:t>
                      </a:r>
                    </a:p>
                  </a:txBody>
                  <a:tcPr marL="58652" marR="58652" marT="29326" marB="29326">
                    <a:lnL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4255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900" dirty="0">
                        <a:solidFill>
                          <a:srgbClr val="448E8D"/>
                        </a:solidFill>
                      </a:endParaRPr>
                    </a:p>
                  </a:txBody>
                  <a:tcPr marL="58652" marR="58652" marT="29326" marB="29326">
                    <a:lnL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>
                          <a:solidFill>
                            <a:srgbClr val="448E8D"/>
                          </a:solidFill>
                          <a:sym typeface="Wingdings 2" panose="05020102010507070707" pitchFamily="18" charset="2"/>
                        </a:rPr>
                        <a:t></a:t>
                      </a:r>
                      <a:endParaRPr lang="fr-FR" sz="900" dirty="0">
                        <a:solidFill>
                          <a:srgbClr val="448E8D"/>
                        </a:solidFill>
                      </a:endParaRPr>
                    </a:p>
                  </a:txBody>
                  <a:tcPr marL="58652" marR="58652" marT="29326" marB="29326">
                    <a:lnL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4255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900" dirty="0">
                        <a:solidFill>
                          <a:srgbClr val="448E8D"/>
                        </a:solidFill>
                      </a:endParaRPr>
                    </a:p>
                  </a:txBody>
                  <a:tcPr marL="58652" marR="58652" marT="29326" marB="29326">
                    <a:lnL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>
                          <a:solidFill>
                            <a:srgbClr val="448E8D"/>
                          </a:solidFill>
                          <a:sym typeface="Wingdings 2" panose="05020102010507070707" pitchFamily="18" charset="2"/>
                        </a:rPr>
                        <a:t></a:t>
                      </a:r>
                      <a:endParaRPr lang="fr-FR" sz="900" dirty="0">
                        <a:solidFill>
                          <a:srgbClr val="448E8D"/>
                        </a:solidFill>
                      </a:endParaRPr>
                    </a:p>
                  </a:txBody>
                  <a:tcPr marL="58652" marR="58652" marT="29326" marB="29326">
                    <a:lnL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900" dirty="0">
                        <a:solidFill>
                          <a:srgbClr val="448E8D"/>
                        </a:solidFill>
                      </a:endParaRPr>
                    </a:p>
                  </a:txBody>
                  <a:tcPr marL="58652" marR="58652" marT="29326" marB="29326">
                    <a:lnL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900" dirty="0">
                        <a:solidFill>
                          <a:srgbClr val="448E8D"/>
                        </a:solidFill>
                      </a:endParaRPr>
                    </a:p>
                  </a:txBody>
                  <a:tcPr marL="58652" marR="58652" marT="29326" marB="29326">
                    <a:lnL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14255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dirty="0">
                          <a:solidFill>
                            <a:srgbClr val="448E8D"/>
                          </a:solidFill>
                          <a:sym typeface="Wingdings 2" panose="05020102010507070707" pitchFamily="18" charset="2"/>
                        </a:rPr>
                        <a:t></a:t>
                      </a:r>
                      <a:endParaRPr lang="fr-FR" sz="900" dirty="0">
                        <a:solidFill>
                          <a:srgbClr val="448E8D"/>
                        </a:solidFill>
                      </a:endParaRPr>
                    </a:p>
                  </a:txBody>
                  <a:tcPr marL="58652" marR="58652" marT="29326" marB="29326">
                    <a:lnL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fr-FR" sz="900" dirty="0">
                        <a:solidFill>
                          <a:srgbClr val="448E8D"/>
                        </a:solidFill>
                      </a:endParaRPr>
                    </a:p>
                  </a:txBody>
                  <a:tcPr marL="58652" marR="58652" marT="29326" marB="29326">
                    <a:lnL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900" dirty="0">
                        <a:solidFill>
                          <a:srgbClr val="448E8D"/>
                        </a:solidFill>
                      </a:endParaRPr>
                    </a:p>
                  </a:txBody>
                  <a:tcPr marL="58652" marR="58652" marT="29326" marB="29326">
                    <a:lnL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4255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dirty="0">
                          <a:solidFill>
                            <a:srgbClr val="448E8D"/>
                          </a:solidFill>
                          <a:sym typeface="Wingdings 2" panose="05020102010507070707" pitchFamily="18" charset="2"/>
                        </a:rPr>
                        <a:t></a:t>
                      </a:r>
                      <a:endParaRPr lang="fr-FR" sz="900" dirty="0">
                        <a:solidFill>
                          <a:srgbClr val="448E8D"/>
                        </a:solidFill>
                      </a:endParaRPr>
                    </a:p>
                  </a:txBody>
                  <a:tcPr marL="58652" marR="58652" marT="29326" marB="29326">
                    <a:lnL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900" dirty="0">
                        <a:solidFill>
                          <a:srgbClr val="448E8D"/>
                        </a:solidFill>
                      </a:endParaRPr>
                    </a:p>
                  </a:txBody>
                  <a:tcPr marL="58652" marR="58652" marT="29326" marB="29326">
                    <a:lnL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b="1">
                          <a:solidFill>
                            <a:srgbClr val="C00000"/>
                          </a:solidFill>
                        </a:rPr>
                        <a:t>2023-24</a:t>
                      </a:r>
                      <a:endParaRPr lang="fr-FR" sz="900" b="1" dirty="0">
                        <a:solidFill>
                          <a:srgbClr val="C00000"/>
                        </a:solidFill>
                      </a:endParaRPr>
                    </a:p>
                  </a:txBody>
                  <a:tcPr marL="58652" marR="58652" marT="29326" marB="29326">
                    <a:lnL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4014875"/>
                  </a:ext>
                </a:extLst>
              </a:tr>
              <a:tr h="184188">
                <a:tc>
                  <a:txBody>
                    <a:bodyPr/>
                    <a:lstStyle/>
                    <a:p>
                      <a:r>
                        <a:rPr lang="fr-FR" sz="900" b="0" dirty="0"/>
                        <a:t>7. Soutenir les créateurs d’entreprises et les projets de développement</a:t>
                      </a:r>
                    </a:p>
                  </a:txBody>
                  <a:tcPr marL="58652" marR="58652" marT="29326" marB="29326">
                    <a:lnL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4255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900" dirty="0">
                        <a:solidFill>
                          <a:srgbClr val="448E8D"/>
                        </a:solidFill>
                      </a:endParaRPr>
                    </a:p>
                  </a:txBody>
                  <a:tcPr marL="58652" marR="58652" marT="29326" marB="29326">
                    <a:lnL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>
                          <a:solidFill>
                            <a:srgbClr val="448E8D"/>
                          </a:solidFill>
                          <a:sym typeface="Wingdings 2" panose="05020102010507070707" pitchFamily="18" charset="2"/>
                        </a:rPr>
                        <a:t></a:t>
                      </a:r>
                      <a:endParaRPr lang="fr-FR" sz="900" dirty="0">
                        <a:solidFill>
                          <a:srgbClr val="448E8D"/>
                        </a:solidFill>
                      </a:endParaRPr>
                    </a:p>
                  </a:txBody>
                  <a:tcPr marL="58652" marR="58652" marT="29326" marB="29326">
                    <a:lnL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4255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900" dirty="0">
                        <a:solidFill>
                          <a:srgbClr val="448E8D"/>
                        </a:solidFill>
                      </a:endParaRPr>
                    </a:p>
                  </a:txBody>
                  <a:tcPr marL="58652" marR="58652" marT="29326" marB="29326">
                    <a:lnL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900" dirty="0">
                        <a:solidFill>
                          <a:srgbClr val="448E8D"/>
                        </a:solidFill>
                      </a:endParaRPr>
                    </a:p>
                  </a:txBody>
                  <a:tcPr marL="58652" marR="58652" marT="29326" marB="29326">
                    <a:lnL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900" dirty="0">
                        <a:solidFill>
                          <a:srgbClr val="448E8D"/>
                        </a:solidFill>
                      </a:endParaRPr>
                    </a:p>
                  </a:txBody>
                  <a:tcPr marL="58652" marR="58652" marT="29326" marB="29326">
                    <a:lnL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900" dirty="0">
                        <a:solidFill>
                          <a:srgbClr val="448E8D"/>
                        </a:solidFill>
                      </a:endParaRPr>
                    </a:p>
                  </a:txBody>
                  <a:tcPr marL="58652" marR="58652" marT="29326" marB="29326">
                    <a:lnL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14255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dirty="0">
                          <a:solidFill>
                            <a:srgbClr val="448E8D"/>
                          </a:solidFill>
                          <a:sym typeface="Wingdings 2" panose="05020102010507070707" pitchFamily="18" charset="2"/>
                        </a:rPr>
                        <a:t></a:t>
                      </a:r>
                      <a:endParaRPr lang="fr-FR" sz="900" dirty="0">
                        <a:solidFill>
                          <a:srgbClr val="448E8D"/>
                        </a:solidFill>
                      </a:endParaRPr>
                    </a:p>
                  </a:txBody>
                  <a:tcPr marL="58652" marR="58652" marT="29326" marB="29326">
                    <a:lnL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fr-FR" sz="900" dirty="0">
                        <a:solidFill>
                          <a:srgbClr val="448E8D"/>
                        </a:solidFill>
                      </a:endParaRPr>
                    </a:p>
                  </a:txBody>
                  <a:tcPr marL="58652" marR="58652" marT="29326" marB="29326">
                    <a:lnL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900" dirty="0">
                        <a:solidFill>
                          <a:srgbClr val="448E8D"/>
                        </a:solidFill>
                      </a:endParaRPr>
                    </a:p>
                  </a:txBody>
                  <a:tcPr marL="58652" marR="58652" marT="29326" marB="29326">
                    <a:lnL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900" dirty="0">
                        <a:solidFill>
                          <a:srgbClr val="448E8D"/>
                        </a:solidFill>
                      </a:endParaRPr>
                    </a:p>
                  </a:txBody>
                  <a:tcPr marL="58652" marR="58652" marT="29326" marB="29326">
                    <a:lnL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900" dirty="0">
                        <a:solidFill>
                          <a:srgbClr val="448E8D"/>
                        </a:solidFill>
                      </a:endParaRPr>
                    </a:p>
                  </a:txBody>
                  <a:tcPr marL="58652" marR="58652" marT="29326" marB="29326">
                    <a:lnL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b="1">
                          <a:solidFill>
                            <a:srgbClr val="C00000"/>
                          </a:solidFill>
                        </a:rPr>
                        <a:t>2022-23</a:t>
                      </a:r>
                      <a:endParaRPr lang="fr-FR" sz="900" b="1" dirty="0">
                        <a:solidFill>
                          <a:srgbClr val="C00000"/>
                        </a:solidFill>
                      </a:endParaRPr>
                    </a:p>
                  </a:txBody>
                  <a:tcPr marL="58652" marR="58652" marT="29326" marB="29326">
                    <a:lnL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2419982"/>
                  </a:ext>
                </a:extLst>
              </a:tr>
              <a:tr h="184188">
                <a:tc>
                  <a:txBody>
                    <a:bodyPr/>
                    <a:lstStyle/>
                    <a:p>
                      <a:r>
                        <a:rPr lang="fr-FR" sz="900" b="0" dirty="0"/>
                        <a:t>8. Prendre la maîtrise foncière ou immobilière des cellules vacantes</a:t>
                      </a:r>
                    </a:p>
                  </a:txBody>
                  <a:tcPr marL="58652" marR="58652" marT="29326" marB="29326">
                    <a:lnL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4255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900" dirty="0">
                        <a:solidFill>
                          <a:srgbClr val="448E8D"/>
                        </a:solidFill>
                      </a:endParaRPr>
                    </a:p>
                  </a:txBody>
                  <a:tcPr marL="58652" marR="58652" marT="29326" marB="29326">
                    <a:lnL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>
                          <a:solidFill>
                            <a:srgbClr val="448E8D"/>
                          </a:solidFill>
                          <a:sym typeface="Wingdings 2" panose="05020102010507070707" pitchFamily="18" charset="2"/>
                        </a:rPr>
                        <a:t></a:t>
                      </a:r>
                      <a:endParaRPr lang="fr-FR" sz="900" dirty="0">
                        <a:solidFill>
                          <a:srgbClr val="448E8D"/>
                        </a:solidFill>
                      </a:endParaRPr>
                    </a:p>
                  </a:txBody>
                  <a:tcPr marL="58652" marR="58652" marT="29326" marB="29326">
                    <a:lnL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4255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900" dirty="0">
                        <a:solidFill>
                          <a:srgbClr val="448E8D"/>
                        </a:solidFill>
                      </a:endParaRPr>
                    </a:p>
                  </a:txBody>
                  <a:tcPr marL="58652" marR="58652" marT="29326" marB="29326">
                    <a:lnL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>
                          <a:solidFill>
                            <a:srgbClr val="448E8D"/>
                          </a:solidFill>
                          <a:sym typeface="Wingdings 2" panose="05020102010507070707" pitchFamily="18" charset="2"/>
                        </a:rPr>
                        <a:t></a:t>
                      </a:r>
                      <a:endParaRPr lang="fr-FR" sz="900" dirty="0">
                        <a:solidFill>
                          <a:srgbClr val="448E8D"/>
                        </a:solidFill>
                      </a:endParaRPr>
                    </a:p>
                  </a:txBody>
                  <a:tcPr marL="58652" marR="58652" marT="29326" marB="29326">
                    <a:lnL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900" dirty="0">
                        <a:solidFill>
                          <a:srgbClr val="448E8D"/>
                        </a:solidFill>
                      </a:endParaRPr>
                    </a:p>
                  </a:txBody>
                  <a:tcPr marL="58652" marR="58652" marT="29326" marB="29326">
                    <a:lnL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>
                          <a:solidFill>
                            <a:srgbClr val="448E8D"/>
                          </a:solidFill>
                          <a:sym typeface="Wingdings 2" panose="05020102010507070707" pitchFamily="18" charset="2"/>
                        </a:rPr>
                        <a:t></a:t>
                      </a:r>
                      <a:endParaRPr lang="fr-FR" sz="900" dirty="0">
                        <a:solidFill>
                          <a:srgbClr val="448E8D"/>
                        </a:solidFill>
                      </a:endParaRPr>
                    </a:p>
                  </a:txBody>
                  <a:tcPr marL="58652" marR="58652" marT="29326" marB="29326">
                    <a:lnL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fr-FR" sz="900" dirty="0">
                        <a:solidFill>
                          <a:srgbClr val="448E8D"/>
                        </a:solidFill>
                      </a:endParaRPr>
                    </a:p>
                  </a:txBody>
                  <a:tcPr marL="58652" marR="58652" marT="29326" marB="29326">
                    <a:lnL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fr-FR" sz="900" dirty="0">
                        <a:solidFill>
                          <a:srgbClr val="448E8D"/>
                        </a:solidFill>
                      </a:endParaRPr>
                    </a:p>
                  </a:txBody>
                  <a:tcPr marL="58652" marR="58652" marT="29326" marB="29326">
                    <a:lnL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900" dirty="0">
                        <a:solidFill>
                          <a:srgbClr val="448E8D"/>
                        </a:solidFill>
                      </a:endParaRPr>
                    </a:p>
                  </a:txBody>
                  <a:tcPr marL="58652" marR="58652" marT="29326" marB="29326">
                    <a:lnL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4255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dirty="0">
                          <a:solidFill>
                            <a:srgbClr val="448E8D"/>
                          </a:solidFill>
                          <a:sym typeface="Wingdings 2" panose="05020102010507070707" pitchFamily="18" charset="2"/>
                        </a:rPr>
                        <a:t></a:t>
                      </a:r>
                      <a:endParaRPr lang="fr-FR" sz="900" dirty="0">
                        <a:solidFill>
                          <a:srgbClr val="448E8D"/>
                        </a:solidFill>
                      </a:endParaRPr>
                    </a:p>
                  </a:txBody>
                  <a:tcPr marL="58652" marR="58652" marT="29326" marB="29326">
                    <a:lnL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4255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dirty="0">
                          <a:solidFill>
                            <a:srgbClr val="448E8D"/>
                          </a:solidFill>
                          <a:sym typeface="Wingdings 2" panose="05020102010507070707" pitchFamily="18" charset="2"/>
                        </a:rPr>
                        <a:t></a:t>
                      </a:r>
                      <a:endParaRPr lang="fr-FR" sz="900" dirty="0">
                        <a:solidFill>
                          <a:srgbClr val="448E8D"/>
                        </a:solidFill>
                      </a:endParaRPr>
                    </a:p>
                  </a:txBody>
                  <a:tcPr marL="58652" marR="58652" marT="29326" marB="29326">
                    <a:lnL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b="1">
                          <a:solidFill>
                            <a:srgbClr val="C00000"/>
                          </a:solidFill>
                        </a:rPr>
                        <a:t>2023-28</a:t>
                      </a:r>
                      <a:endParaRPr lang="fr-FR" sz="900" b="1" dirty="0">
                        <a:solidFill>
                          <a:srgbClr val="C00000"/>
                        </a:solidFill>
                      </a:endParaRPr>
                    </a:p>
                  </a:txBody>
                  <a:tcPr marL="58652" marR="58652" marT="29326" marB="29326">
                    <a:lnL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57684530"/>
                  </a:ext>
                </a:extLst>
              </a:tr>
              <a:tr h="184188">
                <a:tc>
                  <a:txBody>
                    <a:bodyPr/>
                    <a:lstStyle/>
                    <a:p>
                      <a:r>
                        <a:rPr lang="fr-FR" sz="900" b="0" dirty="0"/>
                        <a:t>9. Utiliser les outils de vente en ligne</a:t>
                      </a:r>
                    </a:p>
                  </a:txBody>
                  <a:tcPr marL="58652" marR="58652" marT="29326" marB="29326">
                    <a:lnL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4255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900" dirty="0">
                        <a:solidFill>
                          <a:srgbClr val="448E8D"/>
                        </a:solidFill>
                      </a:endParaRPr>
                    </a:p>
                  </a:txBody>
                  <a:tcPr marL="58652" marR="58652" marT="29326" marB="29326">
                    <a:lnL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>
                          <a:solidFill>
                            <a:srgbClr val="448E8D"/>
                          </a:solidFill>
                          <a:sym typeface="Wingdings 2" panose="05020102010507070707" pitchFamily="18" charset="2"/>
                        </a:rPr>
                        <a:t></a:t>
                      </a:r>
                      <a:endParaRPr lang="fr-FR" sz="900" dirty="0">
                        <a:solidFill>
                          <a:srgbClr val="448E8D"/>
                        </a:solidFill>
                      </a:endParaRPr>
                    </a:p>
                  </a:txBody>
                  <a:tcPr marL="58652" marR="58652" marT="29326" marB="29326">
                    <a:lnL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4255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900" dirty="0">
                        <a:solidFill>
                          <a:srgbClr val="448E8D"/>
                        </a:solidFill>
                      </a:endParaRPr>
                    </a:p>
                  </a:txBody>
                  <a:tcPr marL="58652" marR="58652" marT="29326" marB="29326">
                    <a:lnL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900" dirty="0">
                        <a:solidFill>
                          <a:srgbClr val="448E8D"/>
                        </a:solidFill>
                      </a:endParaRPr>
                    </a:p>
                  </a:txBody>
                  <a:tcPr marL="58652" marR="58652" marT="29326" marB="29326">
                    <a:lnL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900" dirty="0">
                        <a:solidFill>
                          <a:srgbClr val="448E8D"/>
                        </a:solidFill>
                      </a:endParaRPr>
                    </a:p>
                  </a:txBody>
                  <a:tcPr marL="58652" marR="58652" marT="29326" marB="29326">
                    <a:lnL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900" dirty="0">
                        <a:solidFill>
                          <a:srgbClr val="448E8D"/>
                        </a:solidFill>
                      </a:endParaRPr>
                    </a:p>
                  </a:txBody>
                  <a:tcPr marL="58652" marR="58652" marT="29326" marB="29326">
                    <a:lnL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fr-FR" sz="900" dirty="0">
                        <a:solidFill>
                          <a:srgbClr val="448E8D"/>
                        </a:solidFill>
                      </a:endParaRPr>
                    </a:p>
                  </a:txBody>
                  <a:tcPr marL="58652" marR="58652" marT="29326" marB="29326">
                    <a:lnL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fr-FR" sz="900" dirty="0">
                        <a:solidFill>
                          <a:srgbClr val="448E8D"/>
                        </a:solidFill>
                      </a:endParaRPr>
                    </a:p>
                  </a:txBody>
                  <a:tcPr marL="58652" marR="58652" marT="29326" marB="29326">
                    <a:lnL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900" dirty="0">
                        <a:solidFill>
                          <a:srgbClr val="448E8D"/>
                        </a:solidFill>
                      </a:endParaRPr>
                    </a:p>
                  </a:txBody>
                  <a:tcPr marL="58652" marR="58652" marT="29326" marB="29326">
                    <a:lnL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900" dirty="0">
                        <a:solidFill>
                          <a:srgbClr val="448E8D"/>
                        </a:solidFill>
                      </a:endParaRPr>
                    </a:p>
                  </a:txBody>
                  <a:tcPr marL="58652" marR="58652" marT="29326" marB="29326">
                    <a:lnL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900" dirty="0">
                        <a:solidFill>
                          <a:srgbClr val="448E8D"/>
                        </a:solidFill>
                      </a:endParaRPr>
                    </a:p>
                  </a:txBody>
                  <a:tcPr marL="58652" marR="58652" marT="29326" marB="29326">
                    <a:lnL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b="1" dirty="0">
                          <a:solidFill>
                            <a:srgbClr val="C00000"/>
                          </a:solidFill>
                        </a:rPr>
                        <a:t>2022-2025</a:t>
                      </a:r>
                    </a:p>
                  </a:txBody>
                  <a:tcPr marL="58652" marR="58652" marT="29326" marB="29326">
                    <a:lnL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40684501"/>
                  </a:ext>
                </a:extLst>
              </a:tr>
              <a:tr h="184188">
                <a:tc>
                  <a:txBody>
                    <a:bodyPr/>
                    <a:lstStyle/>
                    <a:p>
                      <a:r>
                        <a:rPr lang="fr-FR" sz="900" b="0" dirty="0"/>
                        <a:t>10. Participer au conseil local commerce et attractivité à créer à l’échelle de la CABS</a:t>
                      </a:r>
                    </a:p>
                  </a:txBody>
                  <a:tcPr marL="58652" marR="58652" marT="29326" marB="29326">
                    <a:lnL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4255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900" dirty="0">
                        <a:solidFill>
                          <a:srgbClr val="448E8D"/>
                        </a:solidFill>
                      </a:endParaRPr>
                    </a:p>
                  </a:txBody>
                  <a:tcPr marL="58652" marR="58652" marT="29326" marB="29326">
                    <a:lnL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>
                          <a:solidFill>
                            <a:srgbClr val="448E8D"/>
                          </a:solidFill>
                          <a:sym typeface="Wingdings 2" panose="05020102010507070707" pitchFamily="18" charset="2"/>
                        </a:rPr>
                        <a:t></a:t>
                      </a:r>
                      <a:endParaRPr lang="fr-FR" sz="900" dirty="0">
                        <a:solidFill>
                          <a:srgbClr val="448E8D"/>
                        </a:solidFill>
                      </a:endParaRPr>
                    </a:p>
                  </a:txBody>
                  <a:tcPr marL="58652" marR="58652" marT="29326" marB="29326">
                    <a:lnL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4255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900" dirty="0">
                        <a:solidFill>
                          <a:srgbClr val="448E8D"/>
                        </a:solidFill>
                      </a:endParaRPr>
                    </a:p>
                  </a:txBody>
                  <a:tcPr marL="58652" marR="58652" marT="29326" marB="29326">
                    <a:lnL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900" dirty="0">
                        <a:solidFill>
                          <a:srgbClr val="448E8D"/>
                        </a:solidFill>
                      </a:endParaRPr>
                    </a:p>
                  </a:txBody>
                  <a:tcPr marL="58652" marR="58652" marT="29326" marB="29326">
                    <a:lnL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900" dirty="0">
                        <a:solidFill>
                          <a:srgbClr val="448E8D"/>
                        </a:solidFill>
                      </a:endParaRPr>
                    </a:p>
                  </a:txBody>
                  <a:tcPr marL="58652" marR="58652" marT="29326" marB="29326">
                    <a:lnL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900" dirty="0">
                        <a:solidFill>
                          <a:srgbClr val="448E8D"/>
                        </a:solidFill>
                      </a:endParaRPr>
                    </a:p>
                  </a:txBody>
                  <a:tcPr marL="58652" marR="58652" marT="29326" marB="29326">
                    <a:lnL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14255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dirty="0">
                          <a:solidFill>
                            <a:srgbClr val="448E8D"/>
                          </a:solidFill>
                          <a:sym typeface="Wingdings 2" panose="05020102010507070707" pitchFamily="18" charset="2"/>
                        </a:rPr>
                        <a:t></a:t>
                      </a:r>
                      <a:endParaRPr lang="fr-FR" sz="900" dirty="0">
                        <a:solidFill>
                          <a:srgbClr val="448E8D"/>
                        </a:solidFill>
                      </a:endParaRPr>
                    </a:p>
                  </a:txBody>
                  <a:tcPr marL="58652" marR="58652" marT="29326" marB="29326">
                    <a:lnL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fr-FR" sz="900" dirty="0">
                        <a:solidFill>
                          <a:srgbClr val="448E8D"/>
                        </a:solidFill>
                      </a:endParaRPr>
                    </a:p>
                  </a:txBody>
                  <a:tcPr marL="58652" marR="58652" marT="29326" marB="29326">
                    <a:lnL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900" dirty="0">
                        <a:solidFill>
                          <a:srgbClr val="448E8D"/>
                        </a:solidFill>
                      </a:endParaRPr>
                    </a:p>
                  </a:txBody>
                  <a:tcPr marL="58652" marR="58652" marT="29326" marB="29326">
                    <a:lnL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900" dirty="0">
                        <a:solidFill>
                          <a:srgbClr val="448E8D"/>
                        </a:solidFill>
                      </a:endParaRPr>
                    </a:p>
                  </a:txBody>
                  <a:tcPr marL="58652" marR="58652" marT="29326" marB="29326">
                    <a:lnL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900" dirty="0">
                        <a:solidFill>
                          <a:srgbClr val="448E8D"/>
                        </a:solidFill>
                      </a:endParaRPr>
                    </a:p>
                  </a:txBody>
                  <a:tcPr marL="58652" marR="58652" marT="29326" marB="29326">
                    <a:lnL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b="1" dirty="0">
                          <a:solidFill>
                            <a:srgbClr val="C00000"/>
                          </a:solidFill>
                        </a:rPr>
                        <a:t>2022-23</a:t>
                      </a:r>
                    </a:p>
                  </a:txBody>
                  <a:tcPr marL="58652" marR="58652" marT="29326" marB="29326">
                    <a:lnL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11926"/>
                  </a:ext>
                </a:extLst>
              </a:tr>
              <a:tr h="191505">
                <a:tc gridSpan="13">
                  <a:txBody>
                    <a:bodyPr/>
                    <a:lstStyle/>
                    <a:p>
                      <a:pPr algn="l"/>
                      <a:r>
                        <a:rPr lang="fr-FR" sz="900" b="1" dirty="0">
                          <a:solidFill>
                            <a:schemeClr val="bg1"/>
                          </a:solidFill>
                        </a:rPr>
                        <a:t>B – HABITAT, FONCIER ET PATRIMOINE</a:t>
                      </a:r>
                    </a:p>
                  </a:txBody>
                  <a:tcPr marL="58652" marR="58652" marT="29326" marB="29326">
                    <a:lnL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771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4695926"/>
                  </a:ext>
                </a:extLst>
              </a:tr>
              <a:tr h="268629">
                <a:tc>
                  <a:txBody>
                    <a:bodyPr/>
                    <a:lstStyle/>
                    <a:p>
                      <a:r>
                        <a:rPr lang="fr-FR" sz="900" b="0" dirty="0"/>
                        <a:t>11. Adopter une stratégie foncière en vue de valoriser et adapter le bâti ancien aux enjeux du CB</a:t>
                      </a:r>
                    </a:p>
                  </a:txBody>
                  <a:tcPr marL="58652" marR="58652" marT="29326" marB="29326">
                    <a:lnL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>
                          <a:solidFill>
                            <a:srgbClr val="EE771D"/>
                          </a:solidFill>
                          <a:sym typeface="Wingdings 2" panose="05020102010507070707" pitchFamily="18" charset="2"/>
                        </a:rPr>
                        <a:t></a:t>
                      </a:r>
                      <a:endParaRPr lang="fr-FR" sz="900" dirty="0">
                        <a:solidFill>
                          <a:srgbClr val="EE771D"/>
                        </a:solidFill>
                      </a:endParaRPr>
                    </a:p>
                  </a:txBody>
                  <a:tcPr marL="58652" marR="58652" marT="29326" marB="29326">
                    <a:lnL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4255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900" dirty="0">
                        <a:solidFill>
                          <a:srgbClr val="EE771D"/>
                        </a:solidFill>
                      </a:endParaRPr>
                    </a:p>
                  </a:txBody>
                  <a:tcPr marL="58652" marR="58652" marT="29326" marB="29326">
                    <a:lnL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900" dirty="0">
                        <a:solidFill>
                          <a:srgbClr val="EE771D"/>
                        </a:solidFill>
                      </a:endParaRPr>
                    </a:p>
                  </a:txBody>
                  <a:tcPr marL="58652" marR="58652" marT="29326" marB="29326">
                    <a:lnL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>
                          <a:solidFill>
                            <a:srgbClr val="EE771D"/>
                          </a:solidFill>
                          <a:sym typeface="Wingdings 2" panose="05020102010507070707" pitchFamily="18" charset="2"/>
                        </a:rPr>
                        <a:t></a:t>
                      </a:r>
                      <a:endParaRPr lang="fr-FR" sz="900" dirty="0">
                        <a:solidFill>
                          <a:srgbClr val="EE771D"/>
                        </a:solidFill>
                      </a:endParaRPr>
                    </a:p>
                  </a:txBody>
                  <a:tcPr marL="58652" marR="58652" marT="29326" marB="29326">
                    <a:lnL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900" dirty="0">
                        <a:solidFill>
                          <a:srgbClr val="EE771D"/>
                        </a:solidFill>
                      </a:endParaRPr>
                    </a:p>
                  </a:txBody>
                  <a:tcPr marL="58652" marR="58652" marT="29326" marB="29326">
                    <a:lnL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>
                          <a:solidFill>
                            <a:srgbClr val="EE771D"/>
                          </a:solidFill>
                          <a:sym typeface="Wingdings 2" panose="05020102010507070707" pitchFamily="18" charset="2"/>
                        </a:rPr>
                        <a:t></a:t>
                      </a:r>
                      <a:endParaRPr lang="fr-FR" sz="900" dirty="0">
                        <a:solidFill>
                          <a:srgbClr val="EE771D"/>
                        </a:solidFill>
                      </a:endParaRPr>
                    </a:p>
                  </a:txBody>
                  <a:tcPr marL="58652" marR="58652" marT="29326" marB="29326">
                    <a:lnL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4255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dirty="0">
                          <a:solidFill>
                            <a:srgbClr val="EE771D"/>
                          </a:solidFill>
                          <a:sym typeface="Wingdings 2" panose="05020102010507070707" pitchFamily="18" charset="2"/>
                        </a:rPr>
                        <a:t></a:t>
                      </a:r>
                      <a:endParaRPr lang="fr-FR" sz="900" dirty="0">
                        <a:solidFill>
                          <a:srgbClr val="EE771D"/>
                        </a:solidFill>
                      </a:endParaRPr>
                    </a:p>
                  </a:txBody>
                  <a:tcPr marL="58652" marR="58652" marT="29326" marB="29326">
                    <a:lnL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14255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dirty="0">
                          <a:solidFill>
                            <a:srgbClr val="EE771D"/>
                          </a:solidFill>
                          <a:sym typeface="Wingdings 2" panose="05020102010507070707" pitchFamily="18" charset="2"/>
                        </a:rPr>
                        <a:t></a:t>
                      </a:r>
                      <a:endParaRPr lang="fr-FR" sz="900" dirty="0">
                        <a:solidFill>
                          <a:srgbClr val="EE771D"/>
                        </a:solidFill>
                      </a:endParaRPr>
                    </a:p>
                  </a:txBody>
                  <a:tcPr marL="58652" marR="58652" marT="29326" marB="29326">
                    <a:lnL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14255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900" dirty="0">
                        <a:solidFill>
                          <a:srgbClr val="EE771D"/>
                        </a:solidFill>
                      </a:endParaRPr>
                    </a:p>
                  </a:txBody>
                  <a:tcPr marL="58652" marR="58652" marT="29326" marB="29326">
                    <a:lnL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4255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dirty="0">
                          <a:solidFill>
                            <a:srgbClr val="EE771D"/>
                          </a:solidFill>
                          <a:sym typeface="Wingdings 2" panose="05020102010507070707" pitchFamily="18" charset="2"/>
                        </a:rPr>
                        <a:t></a:t>
                      </a:r>
                      <a:endParaRPr lang="fr-FR" sz="900" dirty="0">
                        <a:solidFill>
                          <a:srgbClr val="EE771D"/>
                        </a:solidFill>
                      </a:endParaRPr>
                    </a:p>
                  </a:txBody>
                  <a:tcPr marL="58652" marR="58652" marT="29326" marB="29326">
                    <a:lnL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4255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dirty="0">
                          <a:solidFill>
                            <a:srgbClr val="EE771D"/>
                          </a:solidFill>
                          <a:sym typeface="Wingdings 2" panose="05020102010507070707" pitchFamily="18" charset="2"/>
                        </a:rPr>
                        <a:t></a:t>
                      </a:r>
                      <a:endParaRPr lang="fr-FR" sz="900" dirty="0">
                        <a:solidFill>
                          <a:srgbClr val="EE771D"/>
                        </a:solidFill>
                      </a:endParaRPr>
                    </a:p>
                  </a:txBody>
                  <a:tcPr marL="58652" marR="58652" marT="29326" marB="29326">
                    <a:lnL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b="1" strike="noStrike" spc="-40" baseline="0" dirty="0">
                          <a:solidFill>
                            <a:srgbClr val="C00000"/>
                          </a:solidFill>
                        </a:rPr>
                        <a:t>2023-28</a:t>
                      </a:r>
                    </a:p>
                  </a:txBody>
                  <a:tcPr marL="58652" marR="58652" marT="29326" marB="29326">
                    <a:lnL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5399563"/>
                  </a:ext>
                </a:extLst>
              </a:tr>
              <a:tr h="184188">
                <a:tc>
                  <a:txBody>
                    <a:bodyPr/>
                    <a:lstStyle/>
                    <a:p>
                      <a:r>
                        <a:rPr lang="fr-FR" sz="900" b="0" dirty="0"/>
                        <a:t>12. Résorber l’habitat privé potentiellement indigne en centre-bourg</a:t>
                      </a:r>
                    </a:p>
                  </a:txBody>
                  <a:tcPr marL="58652" marR="58652" marT="29326" marB="29326">
                    <a:lnL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>
                          <a:solidFill>
                            <a:srgbClr val="EE771D"/>
                          </a:solidFill>
                          <a:sym typeface="Wingdings 2" panose="05020102010507070707" pitchFamily="18" charset="2"/>
                        </a:rPr>
                        <a:t></a:t>
                      </a:r>
                      <a:endParaRPr lang="fr-FR" sz="900" dirty="0">
                        <a:solidFill>
                          <a:srgbClr val="EE771D"/>
                        </a:solidFill>
                      </a:endParaRPr>
                    </a:p>
                  </a:txBody>
                  <a:tcPr marL="58652" marR="58652" marT="29326" marB="29326">
                    <a:lnL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4255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900" dirty="0">
                        <a:solidFill>
                          <a:srgbClr val="EE771D"/>
                        </a:solidFill>
                      </a:endParaRPr>
                    </a:p>
                  </a:txBody>
                  <a:tcPr marL="58652" marR="58652" marT="29326" marB="29326">
                    <a:lnL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900" dirty="0">
                        <a:solidFill>
                          <a:srgbClr val="EE771D"/>
                        </a:solidFill>
                      </a:endParaRPr>
                    </a:p>
                  </a:txBody>
                  <a:tcPr marL="58652" marR="58652" marT="29326" marB="29326">
                    <a:lnL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>
                          <a:solidFill>
                            <a:srgbClr val="EE771D"/>
                          </a:solidFill>
                          <a:sym typeface="Wingdings 2" panose="05020102010507070707" pitchFamily="18" charset="2"/>
                        </a:rPr>
                        <a:t></a:t>
                      </a:r>
                      <a:endParaRPr lang="fr-FR" sz="900" dirty="0">
                        <a:solidFill>
                          <a:srgbClr val="EE771D"/>
                        </a:solidFill>
                      </a:endParaRPr>
                    </a:p>
                  </a:txBody>
                  <a:tcPr marL="58652" marR="58652" marT="29326" marB="29326">
                    <a:lnL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900" dirty="0">
                        <a:solidFill>
                          <a:srgbClr val="EE771D"/>
                        </a:solidFill>
                      </a:endParaRPr>
                    </a:p>
                  </a:txBody>
                  <a:tcPr marL="58652" marR="58652" marT="29326" marB="29326">
                    <a:lnL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>
                          <a:solidFill>
                            <a:srgbClr val="EE771D"/>
                          </a:solidFill>
                          <a:sym typeface="Wingdings 2" panose="05020102010507070707" pitchFamily="18" charset="2"/>
                        </a:rPr>
                        <a:t></a:t>
                      </a:r>
                      <a:endParaRPr lang="fr-FR" sz="900" dirty="0">
                        <a:solidFill>
                          <a:srgbClr val="EE771D"/>
                        </a:solidFill>
                      </a:endParaRPr>
                    </a:p>
                  </a:txBody>
                  <a:tcPr marL="58652" marR="58652" marT="29326" marB="29326">
                    <a:lnL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4255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dirty="0">
                          <a:solidFill>
                            <a:srgbClr val="EE771D"/>
                          </a:solidFill>
                          <a:sym typeface="Wingdings 2" panose="05020102010507070707" pitchFamily="18" charset="2"/>
                        </a:rPr>
                        <a:t></a:t>
                      </a:r>
                      <a:endParaRPr lang="fr-FR" sz="900" dirty="0">
                        <a:solidFill>
                          <a:srgbClr val="EE771D"/>
                        </a:solidFill>
                      </a:endParaRPr>
                    </a:p>
                  </a:txBody>
                  <a:tcPr marL="58652" marR="58652" marT="29326" marB="29326">
                    <a:lnL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14255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dirty="0">
                          <a:solidFill>
                            <a:srgbClr val="EE771D"/>
                          </a:solidFill>
                          <a:sym typeface="Wingdings 2" panose="05020102010507070707" pitchFamily="18" charset="2"/>
                        </a:rPr>
                        <a:t></a:t>
                      </a:r>
                      <a:endParaRPr lang="fr-FR" sz="900" dirty="0">
                        <a:solidFill>
                          <a:srgbClr val="EE771D"/>
                        </a:solidFill>
                      </a:endParaRPr>
                    </a:p>
                  </a:txBody>
                  <a:tcPr marL="58652" marR="58652" marT="29326" marB="29326">
                    <a:lnL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14255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900" dirty="0">
                        <a:solidFill>
                          <a:srgbClr val="EE771D"/>
                        </a:solidFill>
                      </a:endParaRPr>
                    </a:p>
                  </a:txBody>
                  <a:tcPr marL="58652" marR="58652" marT="29326" marB="29326">
                    <a:lnL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4255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dirty="0">
                          <a:solidFill>
                            <a:srgbClr val="EE771D"/>
                          </a:solidFill>
                          <a:sym typeface="Wingdings 2" panose="05020102010507070707" pitchFamily="18" charset="2"/>
                        </a:rPr>
                        <a:t></a:t>
                      </a:r>
                      <a:endParaRPr lang="fr-FR" sz="900" dirty="0">
                        <a:solidFill>
                          <a:srgbClr val="EE771D"/>
                        </a:solidFill>
                      </a:endParaRPr>
                    </a:p>
                  </a:txBody>
                  <a:tcPr marL="58652" marR="58652" marT="29326" marB="29326">
                    <a:lnL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4255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dirty="0">
                          <a:solidFill>
                            <a:srgbClr val="EE771D"/>
                          </a:solidFill>
                          <a:sym typeface="Wingdings 2" panose="05020102010507070707" pitchFamily="18" charset="2"/>
                        </a:rPr>
                        <a:t></a:t>
                      </a:r>
                      <a:endParaRPr lang="fr-FR" sz="900" dirty="0">
                        <a:solidFill>
                          <a:srgbClr val="EE771D"/>
                        </a:solidFill>
                      </a:endParaRPr>
                    </a:p>
                  </a:txBody>
                  <a:tcPr marL="58652" marR="58652" marT="29326" marB="29326">
                    <a:lnL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b="1" dirty="0">
                          <a:solidFill>
                            <a:srgbClr val="C00000"/>
                          </a:solidFill>
                        </a:rPr>
                        <a:t>2023-28</a:t>
                      </a:r>
                    </a:p>
                  </a:txBody>
                  <a:tcPr marL="58652" marR="58652" marT="29326" marB="29326">
                    <a:lnL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8839641"/>
                  </a:ext>
                </a:extLst>
              </a:tr>
              <a:tr h="313202">
                <a:tc>
                  <a:txBody>
                    <a:bodyPr/>
                    <a:lstStyle/>
                    <a:p>
                      <a:r>
                        <a:rPr lang="fr-FR" sz="900" b="0" dirty="0"/>
                        <a:t>13. Rénover et adapter le parc de logements cayolais par la mobilisation des dispositifs existants</a:t>
                      </a:r>
                    </a:p>
                  </a:txBody>
                  <a:tcPr marL="58652" marR="58652" marT="29326" marB="29326" anchor="ctr">
                    <a:lnL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>
                          <a:solidFill>
                            <a:srgbClr val="EE771D"/>
                          </a:solidFill>
                          <a:sym typeface="Wingdings 2" panose="05020102010507070707" pitchFamily="18" charset="2"/>
                        </a:rPr>
                        <a:t></a:t>
                      </a:r>
                      <a:endParaRPr lang="fr-FR" sz="900" dirty="0">
                        <a:solidFill>
                          <a:srgbClr val="EE771D"/>
                        </a:solidFill>
                      </a:endParaRPr>
                    </a:p>
                  </a:txBody>
                  <a:tcPr marL="58652" marR="58652" marT="29326" marB="29326" anchor="ctr">
                    <a:lnL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4255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900" dirty="0">
                        <a:solidFill>
                          <a:srgbClr val="EE771D"/>
                        </a:solidFill>
                      </a:endParaRPr>
                    </a:p>
                  </a:txBody>
                  <a:tcPr marL="58652" marR="58652" marT="29326" marB="29326" anchor="ctr">
                    <a:lnL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900" dirty="0">
                        <a:solidFill>
                          <a:srgbClr val="EE771D"/>
                        </a:solidFill>
                      </a:endParaRPr>
                    </a:p>
                  </a:txBody>
                  <a:tcPr marL="58652" marR="58652" marT="29326" marB="29326" anchor="ctr">
                    <a:lnL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>
                          <a:solidFill>
                            <a:srgbClr val="EE771D"/>
                          </a:solidFill>
                          <a:sym typeface="Wingdings 2" panose="05020102010507070707" pitchFamily="18" charset="2"/>
                        </a:rPr>
                        <a:t></a:t>
                      </a:r>
                      <a:endParaRPr lang="fr-FR" sz="900" dirty="0">
                        <a:solidFill>
                          <a:srgbClr val="EE771D"/>
                        </a:solidFill>
                      </a:endParaRPr>
                    </a:p>
                  </a:txBody>
                  <a:tcPr marL="58652" marR="58652" marT="29326" marB="29326" anchor="ctr">
                    <a:lnL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900" dirty="0">
                        <a:solidFill>
                          <a:srgbClr val="EE771D"/>
                        </a:solidFill>
                      </a:endParaRPr>
                    </a:p>
                  </a:txBody>
                  <a:tcPr marL="58652" marR="58652" marT="29326" marB="29326" anchor="ctr">
                    <a:lnL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>
                          <a:solidFill>
                            <a:srgbClr val="EE771D"/>
                          </a:solidFill>
                          <a:sym typeface="Wingdings 2" panose="05020102010507070707" pitchFamily="18" charset="2"/>
                        </a:rPr>
                        <a:t></a:t>
                      </a:r>
                      <a:endParaRPr lang="fr-FR" sz="900" dirty="0">
                        <a:solidFill>
                          <a:srgbClr val="EE771D"/>
                        </a:solidFill>
                      </a:endParaRPr>
                    </a:p>
                  </a:txBody>
                  <a:tcPr marL="58652" marR="58652" marT="29326" marB="29326" anchor="ctr">
                    <a:lnL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4255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dirty="0">
                          <a:solidFill>
                            <a:srgbClr val="EE771D"/>
                          </a:solidFill>
                          <a:sym typeface="Wingdings 2" panose="05020102010507070707" pitchFamily="18" charset="2"/>
                        </a:rPr>
                        <a:t></a:t>
                      </a:r>
                      <a:endParaRPr lang="fr-FR" sz="900" dirty="0">
                        <a:solidFill>
                          <a:srgbClr val="EE771D"/>
                        </a:solidFill>
                      </a:endParaRPr>
                    </a:p>
                  </a:txBody>
                  <a:tcPr marL="58652" marR="58652" marT="29326" marB="29326" anchor="ctr">
                    <a:lnL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14255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dirty="0">
                          <a:solidFill>
                            <a:srgbClr val="EE771D"/>
                          </a:solidFill>
                          <a:sym typeface="Wingdings 2" panose="05020102010507070707" pitchFamily="18" charset="2"/>
                        </a:rPr>
                        <a:t></a:t>
                      </a:r>
                      <a:endParaRPr lang="fr-FR" sz="900" dirty="0">
                        <a:solidFill>
                          <a:srgbClr val="EE771D"/>
                        </a:solidFill>
                      </a:endParaRPr>
                    </a:p>
                  </a:txBody>
                  <a:tcPr marL="58652" marR="58652" marT="29326" marB="29326" anchor="ctr">
                    <a:lnL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14255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900" dirty="0">
                        <a:solidFill>
                          <a:srgbClr val="EE771D"/>
                        </a:solidFill>
                      </a:endParaRPr>
                    </a:p>
                  </a:txBody>
                  <a:tcPr marL="58652" marR="58652" marT="29326" marB="29326" anchor="ctr">
                    <a:lnL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4255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dirty="0">
                          <a:solidFill>
                            <a:srgbClr val="EE771D"/>
                          </a:solidFill>
                          <a:sym typeface="Wingdings 2" panose="05020102010507070707" pitchFamily="18" charset="2"/>
                        </a:rPr>
                        <a:t></a:t>
                      </a:r>
                      <a:endParaRPr lang="fr-FR" sz="900" dirty="0">
                        <a:solidFill>
                          <a:srgbClr val="EE771D"/>
                        </a:solidFill>
                      </a:endParaRPr>
                    </a:p>
                  </a:txBody>
                  <a:tcPr marL="58652" marR="58652" marT="29326" marB="29326" anchor="ctr">
                    <a:lnL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4255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dirty="0">
                          <a:solidFill>
                            <a:srgbClr val="EE771D"/>
                          </a:solidFill>
                          <a:sym typeface="Wingdings 2" panose="05020102010507070707" pitchFamily="18" charset="2"/>
                        </a:rPr>
                        <a:t></a:t>
                      </a:r>
                      <a:endParaRPr lang="fr-FR" sz="900" dirty="0">
                        <a:solidFill>
                          <a:srgbClr val="EE771D"/>
                        </a:solidFill>
                      </a:endParaRPr>
                    </a:p>
                  </a:txBody>
                  <a:tcPr marL="58652" marR="58652" marT="29326" marB="29326" anchor="ctr">
                    <a:lnL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4255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1" strike="noStrike" spc="-40" baseline="0" dirty="0">
                          <a:solidFill>
                            <a:srgbClr val="C00000"/>
                          </a:solidFill>
                        </a:rPr>
                        <a:t>2023 &amp; suivantes</a:t>
                      </a:r>
                    </a:p>
                  </a:txBody>
                  <a:tcPr marL="58652" marR="58652" marT="29326" marB="29326" anchor="ctr">
                    <a:lnL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70301897"/>
                  </a:ext>
                </a:extLst>
              </a:tr>
              <a:tr h="308708">
                <a:tc>
                  <a:txBody>
                    <a:bodyPr/>
                    <a:lstStyle/>
                    <a:p>
                      <a:r>
                        <a:rPr lang="fr-FR" sz="900" b="0" dirty="0"/>
                        <a:t>14. Proposer une offre attractive de logements à destination des travailleurs saisonniers</a:t>
                      </a:r>
                    </a:p>
                  </a:txBody>
                  <a:tcPr marL="58652" marR="58652" marT="29326" marB="29326">
                    <a:lnL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>
                          <a:solidFill>
                            <a:srgbClr val="EE771D"/>
                          </a:solidFill>
                          <a:sym typeface="Wingdings 2" panose="05020102010507070707" pitchFamily="18" charset="2"/>
                        </a:rPr>
                        <a:t></a:t>
                      </a:r>
                      <a:endParaRPr lang="fr-FR" sz="900" dirty="0">
                        <a:solidFill>
                          <a:srgbClr val="EE771D"/>
                        </a:solidFill>
                      </a:endParaRPr>
                    </a:p>
                  </a:txBody>
                  <a:tcPr marL="58652" marR="58652" marT="29326" marB="29326">
                    <a:lnL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4255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dirty="0">
                          <a:solidFill>
                            <a:srgbClr val="EE771D"/>
                          </a:solidFill>
                          <a:sym typeface="Wingdings 2" panose="05020102010507070707" pitchFamily="18" charset="2"/>
                        </a:rPr>
                        <a:t></a:t>
                      </a:r>
                      <a:endParaRPr lang="fr-FR" sz="900" dirty="0">
                        <a:solidFill>
                          <a:srgbClr val="EE771D"/>
                        </a:solidFill>
                      </a:endParaRPr>
                    </a:p>
                  </a:txBody>
                  <a:tcPr marL="58652" marR="58652" marT="29326" marB="29326">
                    <a:lnL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900" dirty="0">
                        <a:solidFill>
                          <a:srgbClr val="EE771D"/>
                        </a:solidFill>
                      </a:endParaRPr>
                    </a:p>
                  </a:txBody>
                  <a:tcPr marL="58652" marR="58652" marT="29326" marB="29326">
                    <a:lnL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900" dirty="0">
                        <a:solidFill>
                          <a:srgbClr val="EE771D"/>
                        </a:solidFill>
                      </a:endParaRPr>
                    </a:p>
                  </a:txBody>
                  <a:tcPr marL="58652" marR="58652" marT="29326" marB="29326">
                    <a:lnL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900" dirty="0">
                        <a:solidFill>
                          <a:srgbClr val="EE771D"/>
                        </a:solidFill>
                      </a:endParaRPr>
                    </a:p>
                  </a:txBody>
                  <a:tcPr marL="58652" marR="58652" marT="29326" marB="29326">
                    <a:lnL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900" dirty="0">
                        <a:solidFill>
                          <a:srgbClr val="EE771D"/>
                        </a:solidFill>
                      </a:endParaRPr>
                    </a:p>
                  </a:txBody>
                  <a:tcPr marL="58652" marR="58652" marT="29326" marB="29326">
                    <a:lnL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900" dirty="0">
                        <a:solidFill>
                          <a:srgbClr val="EE771D"/>
                        </a:solidFill>
                      </a:endParaRPr>
                    </a:p>
                  </a:txBody>
                  <a:tcPr marL="58652" marR="58652" marT="29326" marB="29326">
                    <a:lnL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14255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dirty="0">
                          <a:solidFill>
                            <a:srgbClr val="EE771D"/>
                          </a:solidFill>
                          <a:sym typeface="Wingdings 2" panose="05020102010507070707" pitchFamily="18" charset="2"/>
                        </a:rPr>
                        <a:t></a:t>
                      </a:r>
                      <a:endParaRPr lang="fr-FR" sz="900" dirty="0">
                        <a:solidFill>
                          <a:srgbClr val="EE771D"/>
                        </a:solidFill>
                      </a:endParaRPr>
                    </a:p>
                  </a:txBody>
                  <a:tcPr marL="58652" marR="58652" marT="29326" marB="29326">
                    <a:lnL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14255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900" dirty="0">
                        <a:solidFill>
                          <a:srgbClr val="EE771D"/>
                        </a:solidFill>
                      </a:endParaRPr>
                    </a:p>
                  </a:txBody>
                  <a:tcPr marL="58652" marR="58652" marT="29326" marB="29326">
                    <a:lnL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4255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900" dirty="0">
                        <a:solidFill>
                          <a:srgbClr val="EE771D"/>
                        </a:solidFill>
                      </a:endParaRPr>
                    </a:p>
                  </a:txBody>
                  <a:tcPr marL="58652" marR="58652" marT="29326" marB="29326">
                    <a:lnL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4255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900" dirty="0">
                        <a:solidFill>
                          <a:srgbClr val="EE771D"/>
                        </a:solidFill>
                      </a:endParaRPr>
                    </a:p>
                  </a:txBody>
                  <a:tcPr marL="58652" marR="58652" marT="29326" marB="29326">
                    <a:lnL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4255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1" strike="noStrike" spc="-40" baseline="0">
                          <a:solidFill>
                            <a:srgbClr val="C00000"/>
                          </a:solidFill>
                        </a:rPr>
                        <a:t>2022 &amp; suivantes</a:t>
                      </a:r>
                    </a:p>
                  </a:txBody>
                  <a:tcPr marL="58652" marR="58652" marT="29326" marB="29326">
                    <a:lnL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2911422"/>
                  </a:ext>
                </a:extLst>
              </a:tr>
              <a:tr h="184188">
                <a:tc>
                  <a:txBody>
                    <a:bodyPr/>
                    <a:lstStyle/>
                    <a:p>
                      <a:r>
                        <a:rPr lang="fr-FR" sz="900" b="1" dirty="0"/>
                        <a:t>15. Le pôle mairie : construire un nouveau quartier durable</a:t>
                      </a:r>
                    </a:p>
                  </a:txBody>
                  <a:tcPr marL="58652" marR="58652" marT="29326" marB="29326">
                    <a:lnL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>
                          <a:solidFill>
                            <a:srgbClr val="EE771D"/>
                          </a:solidFill>
                          <a:sym typeface="Wingdings 2" panose="05020102010507070707" pitchFamily="18" charset="2"/>
                        </a:rPr>
                        <a:t></a:t>
                      </a:r>
                      <a:endParaRPr lang="fr-FR" sz="900" dirty="0">
                        <a:solidFill>
                          <a:srgbClr val="EE771D"/>
                        </a:solidFill>
                      </a:endParaRPr>
                    </a:p>
                  </a:txBody>
                  <a:tcPr marL="58652" marR="58652" marT="29326" marB="29326">
                    <a:lnL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4255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900" dirty="0">
                        <a:solidFill>
                          <a:srgbClr val="EE771D"/>
                        </a:solidFill>
                      </a:endParaRPr>
                    </a:p>
                  </a:txBody>
                  <a:tcPr marL="58652" marR="58652" marT="29326" marB="29326">
                    <a:lnL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900" dirty="0">
                        <a:solidFill>
                          <a:srgbClr val="EE771D"/>
                        </a:solidFill>
                      </a:endParaRPr>
                    </a:p>
                  </a:txBody>
                  <a:tcPr marL="58652" marR="58652" marT="29326" marB="29326">
                    <a:lnL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>
                          <a:solidFill>
                            <a:srgbClr val="EE771D"/>
                          </a:solidFill>
                          <a:sym typeface="Wingdings 2" panose="05020102010507070707" pitchFamily="18" charset="2"/>
                        </a:rPr>
                        <a:t></a:t>
                      </a:r>
                      <a:endParaRPr lang="fr-FR" sz="900" dirty="0">
                        <a:solidFill>
                          <a:srgbClr val="EE771D"/>
                        </a:solidFill>
                      </a:endParaRPr>
                    </a:p>
                  </a:txBody>
                  <a:tcPr marL="58652" marR="58652" marT="29326" marB="29326">
                    <a:lnL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>
                          <a:solidFill>
                            <a:srgbClr val="EE771D"/>
                          </a:solidFill>
                          <a:sym typeface="Wingdings 2" panose="05020102010507070707" pitchFamily="18" charset="2"/>
                        </a:rPr>
                        <a:t></a:t>
                      </a:r>
                      <a:endParaRPr lang="fr-FR" sz="900" dirty="0">
                        <a:solidFill>
                          <a:srgbClr val="EE771D"/>
                        </a:solidFill>
                      </a:endParaRPr>
                    </a:p>
                  </a:txBody>
                  <a:tcPr marL="58652" marR="58652" marT="29326" marB="29326">
                    <a:lnL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900" dirty="0">
                        <a:solidFill>
                          <a:srgbClr val="EE771D"/>
                        </a:solidFill>
                      </a:endParaRPr>
                    </a:p>
                  </a:txBody>
                  <a:tcPr marL="58652" marR="58652" marT="29326" marB="29326">
                    <a:lnL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900" dirty="0">
                        <a:solidFill>
                          <a:srgbClr val="EE771D"/>
                        </a:solidFill>
                      </a:endParaRPr>
                    </a:p>
                  </a:txBody>
                  <a:tcPr marL="58652" marR="58652" marT="29326" marB="29326">
                    <a:lnL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14255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dirty="0">
                          <a:solidFill>
                            <a:srgbClr val="EE771D"/>
                          </a:solidFill>
                          <a:sym typeface="Wingdings 2" panose="05020102010507070707" pitchFamily="18" charset="2"/>
                        </a:rPr>
                        <a:t></a:t>
                      </a:r>
                      <a:endParaRPr lang="fr-FR" sz="900" dirty="0">
                        <a:solidFill>
                          <a:srgbClr val="EE771D"/>
                        </a:solidFill>
                      </a:endParaRPr>
                    </a:p>
                  </a:txBody>
                  <a:tcPr marL="58652" marR="58652" marT="29326" marB="29326">
                    <a:lnL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14255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900" dirty="0">
                        <a:solidFill>
                          <a:srgbClr val="EE771D"/>
                        </a:solidFill>
                      </a:endParaRPr>
                    </a:p>
                  </a:txBody>
                  <a:tcPr marL="58652" marR="58652" marT="29326" marB="29326">
                    <a:lnL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4255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dirty="0">
                          <a:solidFill>
                            <a:srgbClr val="EE771D"/>
                          </a:solidFill>
                          <a:sym typeface="Wingdings 2" panose="05020102010507070707" pitchFamily="18" charset="2"/>
                        </a:rPr>
                        <a:t></a:t>
                      </a:r>
                      <a:endParaRPr lang="fr-FR" sz="900" dirty="0">
                        <a:solidFill>
                          <a:srgbClr val="EE771D"/>
                        </a:solidFill>
                      </a:endParaRPr>
                    </a:p>
                  </a:txBody>
                  <a:tcPr marL="58652" marR="58652" marT="29326" marB="29326">
                    <a:lnL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900" dirty="0">
                        <a:solidFill>
                          <a:srgbClr val="EE771D"/>
                        </a:solidFill>
                      </a:endParaRPr>
                    </a:p>
                  </a:txBody>
                  <a:tcPr marL="58652" marR="58652" marT="29326" marB="29326">
                    <a:lnL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b="1" dirty="0">
                          <a:solidFill>
                            <a:srgbClr val="C00000"/>
                          </a:solidFill>
                        </a:rPr>
                        <a:t>2023-28</a:t>
                      </a:r>
                    </a:p>
                  </a:txBody>
                  <a:tcPr marL="58652" marR="58652" marT="29326" marB="29326">
                    <a:lnL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9942143"/>
                  </a:ext>
                </a:extLst>
              </a:tr>
              <a:tr h="191505">
                <a:tc gridSpan="13">
                  <a:txBody>
                    <a:bodyPr/>
                    <a:lstStyle/>
                    <a:p>
                      <a:pPr algn="l"/>
                      <a:r>
                        <a:rPr lang="fr-FR" sz="900" b="1" dirty="0">
                          <a:solidFill>
                            <a:schemeClr val="bg1"/>
                          </a:solidFill>
                        </a:rPr>
                        <a:t>C – URBANISME ET PAYSAGE</a:t>
                      </a:r>
                    </a:p>
                  </a:txBody>
                  <a:tcPr marL="58652" marR="58652" marT="29326" marB="29326">
                    <a:lnL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49F7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9712764"/>
                  </a:ext>
                </a:extLst>
              </a:tr>
              <a:tr h="184188">
                <a:tc>
                  <a:txBody>
                    <a:bodyPr/>
                    <a:lstStyle/>
                    <a:p>
                      <a:r>
                        <a:rPr lang="fr-FR" sz="900" b="1" dirty="0"/>
                        <a:t>16. Le parvis de la gare</a:t>
                      </a:r>
                    </a:p>
                  </a:txBody>
                  <a:tcPr marL="58652" marR="58652" marT="29326" marB="29326">
                    <a:lnL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900" dirty="0">
                        <a:solidFill>
                          <a:srgbClr val="249F71"/>
                        </a:solidFill>
                      </a:endParaRPr>
                    </a:p>
                  </a:txBody>
                  <a:tcPr marL="58652" marR="58652" marT="29326" marB="29326">
                    <a:lnL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4255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900" dirty="0">
                        <a:solidFill>
                          <a:srgbClr val="249F71"/>
                        </a:solidFill>
                      </a:endParaRPr>
                    </a:p>
                  </a:txBody>
                  <a:tcPr marL="58652" marR="58652" marT="29326" marB="29326">
                    <a:lnL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>
                          <a:solidFill>
                            <a:srgbClr val="249F71"/>
                          </a:solidFill>
                          <a:sym typeface="Wingdings 2" panose="05020102010507070707" pitchFamily="18" charset="2"/>
                        </a:rPr>
                        <a:t></a:t>
                      </a:r>
                      <a:endParaRPr lang="fr-FR" sz="900" dirty="0">
                        <a:solidFill>
                          <a:srgbClr val="249F71"/>
                        </a:solidFill>
                      </a:endParaRPr>
                    </a:p>
                  </a:txBody>
                  <a:tcPr marL="58652" marR="58652" marT="29326" marB="29326">
                    <a:lnL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>
                          <a:solidFill>
                            <a:srgbClr val="249F71"/>
                          </a:solidFill>
                          <a:sym typeface="Wingdings 2" panose="05020102010507070707" pitchFamily="18" charset="2"/>
                        </a:rPr>
                        <a:t></a:t>
                      </a:r>
                      <a:endParaRPr lang="fr-FR" sz="900" dirty="0">
                        <a:solidFill>
                          <a:srgbClr val="249F71"/>
                        </a:solidFill>
                      </a:endParaRPr>
                    </a:p>
                  </a:txBody>
                  <a:tcPr marL="58652" marR="58652" marT="29326" marB="29326">
                    <a:lnL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900" dirty="0">
                        <a:solidFill>
                          <a:srgbClr val="249F71"/>
                        </a:solidFill>
                      </a:endParaRPr>
                    </a:p>
                  </a:txBody>
                  <a:tcPr marL="58652" marR="58652" marT="29326" marB="29326">
                    <a:lnL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900" dirty="0">
                        <a:solidFill>
                          <a:srgbClr val="249F71"/>
                        </a:solidFill>
                      </a:endParaRPr>
                    </a:p>
                  </a:txBody>
                  <a:tcPr marL="58652" marR="58652" marT="29326" marB="29326">
                    <a:lnL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4255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dirty="0">
                          <a:solidFill>
                            <a:srgbClr val="249F71"/>
                          </a:solidFill>
                          <a:sym typeface="Wingdings 2" panose="05020102010507070707" pitchFamily="18" charset="2"/>
                        </a:rPr>
                        <a:t></a:t>
                      </a:r>
                      <a:endParaRPr lang="fr-FR" sz="900" dirty="0">
                        <a:solidFill>
                          <a:srgbClr val="249F71"/>
                        </a:solidFill>
                      </a:endParaRPr>
                    </a:p>
                  </a:txBody>
                  <a:tcPr marL="58652" marR="58652" marT="29326" marB="29326">
                    <a:lnL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14255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dirty="0">
                          <a:solidFill>
                            <a:srgbClr val="249F71"/>
                          </a:solidFill>
                          <a:sym typeface="Wingdings 2" panose="05020102010507070707" pitchFamily="18" charset="2"/>
                        </a:rPr>
                        <a:t></a:t>
                      </a:r>
                      <a:endParaRPr lang="fr-FR" sz="900" dirty="0">
                        <a:solidFill>
                          <a:srgbClr val="249F71"/>
                        </a:solidFill>
                      </a:endParaRPr>
                    </a:p>
                  </a:txBody>
                  <a:tcPr marL="58652" marR="58652" marT="29326" marB="29326">
                    <a:lnL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14255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900" dirty="0">
                        <a:solidFill>
                          <a:srgbClr val="249F71"/>
                        </a:solidFill>
                      </a:endParaRPr>
                    </a:p>
                  </a:txBody>
                  <a:tcPr marL="58652" marR="58652" marT="29326" marB="29326">
                    <a:lnL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4255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dirty="0">
                          <a:solidFill>
                            <a:srgbClr val="249F71"/>
                          </a:solidFill>
                          <a:sym typeface="Wingdings 2" panose="05020102010507070707" pitchFamily="18" charset="2"/>
                        </a:rPr>
                        <a:t></a:t>
                      </a:r>
                      <a:endParaRPr lang="fr-FR" sz="900" dirty="0">
                        <a:solidFill>
                          <a:srgbClr val="249F71"/>
                        </a:solidFill>
                      </a:endParaRPr>
                    </a:p>
                  </a:txBody>
                  <a:tcPr marL="58652" marR="58652" marT="29326" marB="29326">
                    <a:lnL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4255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900" dirty="0">
                        <a:solidFill>
                          <a:srgbClr val="249F71"/>
                        </a:solidFill>
                      </a:endParaRPr>
                    </a:p>
                  </a:txBody>
                  <a:tcPr marL="58652" marR="58652" marT="29326" marB="29326">
                    <a:lnL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b="1" dirty="0">
                          <a:solidFill>
                            <a:srgbClr val="C00000"/>
                          </a:solidFill>
                        </a:rPr>
                        <a:t>2023-28</a:t>
                      </a:r>
                    </a:p>
                  </a:txBody>
                  <a:tcPr marL="58652" marR="58652" marT="29326" marB="29326">
                    <a:lnL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5193416"/>
                  </a:ext>
                </a:extLst>
              </a:tr>
              <a:tr h="184188">
                <a:tc>
                  <a:txBody>
                    <a:bodyPr/>
                    <a:lstStyle/>
                    <a:p>
                      <a:r>
                        <a:rPr lang="fr-FR" sz="900" b="1" dirty="0"/>
                        <a:t>17. Le marché et le square</a:t>
                      </a:r>
                    </a:p>
                  </a:txBody>
                  <a:tcPr marL="58652" marR="58652" marT="29326" marB="29326">
                    <a:lnL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900" dirty="0">
                        <a:solidFill>
                          <a:srgbClr val="249F71"/>
                        </a:solidFill>
                      </a:endParaRPr>
                    </a:p>
                  </a:txBody>
                  <a:tcPr marL="58652" marR="58652" marT="29326" marB="29326">
                    <a:lnL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4255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dirty="0">
                          <a:solidFill>
                            <a:srgbClr val="249F71"/>
                          </a:solidFill>
                          <a:sym typeface="Wingdings 2" panose="05020102010507070707" pitchFamily="18" charset="2"/>
                        </a:rPr>
                        <a:t></a:t>
                      </a:r>
                      <a:endParaRPr lang="fr-FR" sz="900" dirty="0">
                        <a:solidFill>
                          <a:srgbClr val="249F71"/>
                        </a:solidFill>
                      </a:endParaRPr>
                    </a:p>
                  </a:txBody>
                  <a:tcPr marL="58652" marR="58652" marT="29326" marB="29326">
                    <a:lnL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>
                          <a:solidFill>
                            <a:srgbClr val="249F71"/>
                          </a:solidFill>
                          <a:sym typeface="Wingdings 2" panose="05020102010507070707" pitchFamily="18" charset="2"/>
                        </a:rPr>
                        <a:t></a:t>
                      </a:r>
                      <a:endParaRPr lang="fr-FR" sz="900" dirty="0">
                        <a:solidFill>
                          <a:srgbClr val="249F71"/>
                        </a:solidFill>
                      </a:endParaRPr>
                    </a:p>
                  </a:txBody>
                  <a:tcPr marL="58652" marR="58652" marT="29326" marB="29326">
                    <a:lnL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>
                          <a:solidFill>
                            <a:srgbClr val="249F71"/>
                          </a:solidFill>
                          <a:sym typeface="Wingdings 2" panose="05020102010507070707" pitchFamily="18" charset="2"/>
                        </a:rPr>
                        <a:t></a:t>
                      </a:r>
                      <a:endParaRPr lang="fr-FR" sz="900" dirty="0">
                        <a:solidFill>
                          <a:srgbClr val="249F71"/>
                        </a:solidFill>
                      </a:endParaRPr>
                    </a:p>
                  </a:txBody>
                  <a:tcPr marL="58652" marR="58652" marT="29326" marB="29326">
                    <a:lnL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>
                          <a:solidFill>
                            <a:srgbClr val="249F71"/>
                          </a:solidFill>
                          <a:sym typeface="Wingdings 2" panose="05020102010507070707" pitchFamily="18" charset="2"/>
                        </a:rPr>
                        <a:t></a:t>
                      </a:r>
                      <a:endParaRPr lang="fr-FR" sz="900" dirty="0">
                        <a:solidFill>
                          <a:srgbClr val="249F71"/>
                        </a:solidFill>
                      </a:endParaRPr>
                    </a:p>
                  </a:txBody>
                  <a:tcPr marL="58652" marR="58652" marT="29326" marB="29326">
                    <a:lnL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>
                          <a:solidFill>
                            <a:srgbClr val="249F71"/>
                          </a:solidFill>
                          <a:sym typeface="Wingdings 2" panose="05020102010507070707" pitchFamily="18" charset="2"/>
                        </a:rPr>
                        <a:t></a:t>
                      </a:r>
                      <a:endParaRPr lang="fr-FR" sz="900" dirty="0">
                        <a:solidFill>
                          <a:srgbClr val="249F71"/>
                        </a:solidFill>
                      </a:endParaRPr>
                    </a:p>
                  </a:txBody>
                  <a:tcPr marL="58652" marR="58652" marT="29326" marB="29326">
                    <a:lnL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4255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dirty="0">
                          <a:solidFill>
                            <a:srgbClr val="249F71"/>
                          </a:solidFill>
                          <a:sym typeface="Wingdings 2" panose="05020102010507070707" pitchFamily="18" charset="2"/>
                        </a:rPr>
                        <a:t></a:t>
                      </a:r>
                      <a:endParaRPr lang="fr-FR" sz="900" dirty="0">
                        <a:solidFill>
                          <a:srgbClr val="249F71"/>
                        </a:solidFill>
                      </a:endParaRPr>
                    </a:p>
                  </a:txBody>
                  <a:tcPr marL="58652" marR="58652" marT="29326" marB="29326">
                    <a:lnL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14255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900" dirty="0">
                        <a:solidFill>
                          <a:srgbClr val="249F71"/>
                        </a:solidFill>
                      </a:endParaRPr>
                    </a:p>
                  </a:txBody>
                  <a:tcPr marL="58652" marR="58652" marT="29326" marB="29326">
                    <a:lnL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14255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900" dirty="0">
                        <a:solidFill>
                          <a:srgbClr val="249F71"/>
                        </a:solidFill>
                      </a:endParaRPr>
                    </a:p>
                  </a:txBody>
                  <a:tcPr marL="58652" marR="58652" marT="29326" marB="29326">
                    <a:lnL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4255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900" dirty="0">
                        <a:solidFill>
                          <a:srgbClr val="249F71"/>
                        </a:solidFill>
                      </a:endParaRPr>
                    </a:p>
                  </a:txBody>
                  <a:tcPr marL="58652" marR="58652" marT="29326" marB="29326">
                    <a:lnL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4255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dirty="0">
                          <a:solidFill>
                            <a:srgbClr val="249F71"/>
                          </a:solidFill>
                          <a:sym typeface="Wingdings 2" panose="05020102010507070707" pitchFamily="18" charset="2"/>
                        </a:rPr>
                        <a:t></a:t>
                      </a:r>
                      <a:endParaRPr lang="fr-FR" sz="900" dirty="0">
                        <a:solidFill>
                          <a:srgbClr val="249F71"/>
                        </a:solidFill>
                      </a:endParaRPr>
                    </a:p>
                  </a:txBody>
                  <a:tcPr marL="58652" marR="58652" marT="29326" marB="29326">
                    <a:lnL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b="1" dirty="0">
                          <a:solidFill>
                            <a:srgbClr val="C00000"/>
                          </a:solidFill>
                        </a:rPr>
                        <a:t>2025-28</a:t>
                      </a:r>
                    </a:p>
                  </a:txBody>
                  <a:tcPr marL="58652" marR="58652" marT="29326" marB="29326">
                    <a:lnL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49159359"/>
                  </a:ext>
                </a:extLst>
              </a:tr>
              <a:tr h="184188">
                <a:tc>
                  <a:txBody>
                    <a:bodyPr/>
                    <a:lstStyle/>
                    <a:p>
                      <a:r>
                        <a:rPr lang="fr-FR" sz="900" b="1" dirty="0"/>
                        <a:t>18. Quartier des pilotes</a:t>
                      </a:r>
                    </a:p>
                  </a:txBody>
                  <a:tcPr marL="58652" marR="58652" marT="29326" marB="29326">
                    <a:lnL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>
                          <a:solidFill>
                            <a:srgbClr val="249F71"/>
                          </a:solidFill>
                          <a:sym typeface="Wingdings 2" panose="05020102010507070707" pitchFamily="18" charset="2"/>
                        </a:rPr>
                        <a:t></a:t>
                      </a:r>
                      <a:endParaRPr lang="fr-FR" sz="900" dirty="0">
                        <a:solidFill>
                          <a:srgbClr val="249F71"/>
                        </a:solidFill>
                      </a:endParaRPr>
                    </a:p>
                  </a:txBody>
                  <a:tcPr marL="58652" marR="58652" marT="29326" marB="29326">
                    <a:lnL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4255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dirty="0">
                          <a:solidFill>
                            <a:srgbClr val="249F71"/>
                          </a:solidFill>
                          <a:sym typeface="Wingdings 2" panose="05020102010507070707" pitchFamily="18" charset="2"/>
                        </a:rPr>
                        <a:t></a:t>
                      </a:r>
                      <a:endParaRPr lang="fr-FR" sz="900" dirty="0">
                        <a:solidFill>
                          <a:srgbClr val="249F71"/>
                        </a:solidFill>
                      </a:endParaRPr>
                    </a:p>
                  </a:txBody>
                  <a:tcPr marL="58652" marR="58652" marT="29326" marB="29326">
                    <a:lnL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>
                          <a:solidFill>
                            <a:srgbClr val="249F71"/>
                          </a:solidFill>
                          <a:sym typeface="Wingdings 2" panose="05020102010507070707" pitchFamily="18" charset="2"/>
                        </a:rPr>
                        <a:t></a:t>
                      </a:r>
                      <a:endParaRPr lang="fr-FR" sz="900" dirty="0">
                        <a:solidFill>
                          <a:srgbClr val="249F71"/>
                        </a:solidFill>
                      </a:endParaRPr>
                    </a:p>
                  </a:txBody>
                  <a:tcPr marL="58652" marR="58652" marT="29326" marB="29326">
                    <a:lnL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>
                          <a:solidFill>
                            <a:srgbClr val="249F71"/>
                          </a:solidFill>
                          <a:sym typeface="Wingdings 2" panose="05020102010507070707" pitchFamily="18" charset="2"/>
                        </a:rPr>
                        <a:t></a:t>
                      </a:r>
                      <a:endParaRPr lang="fr-FR" sz="900" dirty="0">
                        <a:solidFill>
                          <a:srgbClr val="249F71"/>
                        </a:solidFill>
                      </a:endParaRPr>
                    </a:p>
                  </a:txBody>
                  <a:tcPr marL="58652" marR="58652" marT="29326" marB="29326">
                    <a:lnL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>
                          <a:solidFill>
                            <a:srgbClr val="249F71"/>
                          </a:solidFill>
                          <a:sym typeface="Wingdings 2" panose="05020102010507070707" pitchFamily="18" charset="2"/>
                        </a:rPr>
                        <a:t></a:t>
                      </a:r>
                      <a:endParaRPr lang="fr-FR" sz="900" dirty="0">
                        <a:solidFill>
                          <a:srgbClr val="249F71"/>
                        </a:solidFill>
                      </a:endParaRPr>
                    </a:p>
                  </a:txBody>
                  <a:tcPr marL="58652" marR="58652" marT="29326" marB="29326">
                    <a:lnL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>
                          <a:solidFill>
                            <a:srgbClr val="249F71"/>
                          </a:solidFill>
                          <a:sym typeface="Wingdings 2" panose="05020102010507070707" pitchFamily="18" charset="2"/>
                        </a:rPr>
                        <a:t></a:t>
                      </a:r>
                      <a:endParaRPr lang="fr-FR" sz="900" dirty="0">
                        <a:solidFill>
                          <a:srgbClr val="249F71"/>
                        </a:solidFill>
                      </a:endParaRPr>
                    </a:p>
                  </a:txBody>
                  <a:tcPr marL="58652" marR="58652" marT="29326" marB="29326">
                    <a:lnL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4255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dirty="0">
                          <a:solidFill>
                            <a:srgbClr val="249F71"/>
                          </a:solidFill>
                          <a:sym typeface="Wingdings 2" panose="05020102010507070707" pitchFamily="18" charset="2"/>
                        </a:rPr>
                        <a:t></a:t>
                      </a:r>
                      <a:endParaRPr lang="fr-FR" sz="900" dirty="0">
                        <a:solidFill>
                          <a:srgbClr val="249F71"/>
                        </a:solidFill>
                      </a:endParaRPr>
                    </a:p>
                  </a:txBody>
                  <a:tcPr marL="58652" marR="58652" marT="29326" marB="29326">
                    <a:lnL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14255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dirty="0">
                          <a:solidFill>
                            <a:srgbClr val="249F71"/>
                          </a:solidFill>
                          <a:sym typeface="Wingdings 2" panose="05020102010507070707" pitchFamily="18" charset="2"/>
                        </a:rPr>
                        <a:t></a:t>
                      </a:r>
                      <a:endParaRPr lang="fr-FR" sz="900" dirty="0">
                        <a:solidFill>
                          <a:srgbClr val="249F71"/>
                        </a:solidFill>
                      </a:endParaRPr>
                    </a:p>
                  </a:txBody>
                  <a:tcPr marL="58652" marR="58652" marT="29326" marB="29326">
                    <a:lnL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14255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900" dirty="0">
                        <a:solidFill>
                          <a:srgbClr val="249F71"/>
                        </a:solidFill>
                      </a:endParaRPr>
                    </a:p>
                  </a:txBody>
                  <a:tcPr marL="58652" marR="58652" marT="29326" marB="29326">
                    <a:lnL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4255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dirty="0">
                          <a:solidFill>
                            <a:srgbClr val="249F71"/>
                          </a:solidFill>
                          <a:sym typeface="Wingdings 2" panose="05020102010507070707" pitchFamily="18" charset="2"/>
                        </a:rPr>
                        <a:t></a:t>
                      </a:r>
                      <a:endParaRPr lang="fr-FR" sz="900" dirty="0">
                        <a:solidFill>
                          <a:srgbClr val="249F71"/>
                        </a:solidFill>
                      </a:endParaRPr>
                    </a:p>
                  </a:txBody>
                  <a:tcPr marL="58652" marR="58652" marT="29326" marB="29326">
                    <a:lnL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4255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900" dirty="0">
                        <a:solidFill>
                          <a:srgbClr val="249F71"/>
                        </a:solidFill>
                      </a:endParaRPr>
                    </a:p>
                  </a:txBody>
                  <a:tcPr marL="58652" marR="58652" marT="29326" marB="29326">
                    <a:lnL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b="1" dirty="0">
                          <a:solidFill>
                            <a:srgbClr val="C00000"/>
                          </a:solidFill>
                        </a:rPr>
                        <a:t>2023-26</a:t>
                      </a:r>
                    </a:p>
                  </a:txBody>
                  <a:tcPr marL="58652" marR="58652" marT="29326" marB="29326">
                    <a:lnL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4448259"/>
                  </a:ext>
                </a:extLst>
              </a:tr>
              <a:tr h="181543">
                <a:tc>
                  <a:txBody>
                    <a:bodyPr/>
                    <a:lstStyle/>
                    <a:p>
                      <a:r>
                        <a:rPr lang="fr-FR" sz="900" b="0" dirty="0"/>
                        <a:t>19. Esplanade Aristide Briand et place Courbet</a:t>
                      </a:r>
                    </a:p>
                  </a:txBody>
                  <a:tcPr marL="58652" marR="58652" marT="29326" marB="29326">
                    <a:lnL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900" dirty="0">
                        <a:solidFill>
                          <a:srgbClr val="249F71"/>
                        </a:solidFill>
                      </a:endParaRPr>
                    </a:p>
                  </a:txBody>
                  <a:tcPr marL="58652" marR="58652" marT="29326" marB="29326">
                    <a:lnL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4255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dirty="0">
                          <a:solidFill>
                            <a:srgbClr val="249F71"/>
                          </a:solidFill>
                          <a:sym typeface="Wingdings 2" panose="05020102010507070707" pitchFamily="18" charset="2"/>
                        </a:rPr>
                        <a:t></a:t>
                      </a:r>
                      <a:endParaRPr lang="fr-FR" sz="900" dirty="0">
                        <a:solidFill>
                          <a:srgbClr val="249F71"/>
                        </a:solidFill>
                      </a:endParaRPr>
                    </a:p>
                  </a:txBody>
                  <a:tcPr marL="58652" marR="58652" marT="29326" marB="29326">
                    <a:lnL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>
                          <a:solidFill>
                            <a:srgbClr val="249F71"/>
                          </a:solidFill>
                          <a:sym typeface="Wingdings 2" panose="05020102010507070707" pitchFamily="18" charset="2"/>
                        </a:rPr>
                        <a:t></a:t>
                      </a:r>
                      <a:endParaRPr lang="fr-FR" sz="900" dirty="0">
                        <a:solidFill>
                          <a:srgbClr val="249F71"/>
                        </a:solidFill>
                      </a:endParaRPr>
                    </a:p>
                  </a:txBody>
                  <a:tcPr marL="58652" marR="58652" marT="29326" marB="29326">
                    <a:lnL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>
                          <a:solidFill>
                            <a:srgbClr val="249F71"/>
                          </a:solidFill>
                          <a:sym typeface="Wingdings 2" panose="05020102010507070707" pitchFamily="18" charset="2"/>
                        </a:rPr>
                        <a:t></a:t>
                      </a:r>
                      <a:endParaRPr lang="fr-FR" sz="900" dirty="0">
                        <a:solidFill>
                          <a:srgbClr val="249F71"/>
                        </a:solidFill>
                      </a:endParaRPr>
                    </a:p>
                  </a:txBody>
                  <a:tcPr marL="58652" marR="58652" marT="29326" marB="29326">
                    <a:lnL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>
                          <a:solidFill>
                            <a:srgbClr val="249F71"/>
                          </a:solidFill>
                          <a:sym typeface="Wingdings 2" panose="05020102010507070707" pitchFamily="18" charset="2"/>
                        </a:rPr>
                        <a:t></a:t>
                      </a:r>
                      <a:endParaRPr lang="fr-FR" sz="900" dirty="0">
                        <a:solidFill>
                          <a:srgbClr val="249F71"/>
                        </a:solidFill>
                      </a:endParaRPr>
                    </a:p>
                  </a:txBody>
                  <a:tcPr marL="58652" marR="58652" marT="29326" marB="29326">
                    <a:lnL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>
                          <a:solidFill>
                            <a:srgbClr val="249F71"/>
                          </a:solidFill>
                          <a:sym typeface="Wingdings 2" panose="05020102010507070707" pitchFamily="18" charset="2"/>
                        </a:rPr>
                        <a:t></a:t>
                      </a:r>
                      <a:endParaRPr lang="fr-FR" sz="900" dirty="0">
                        <a:solidFill>
                          <a:srgbClr val="249F71"/>
                        </a:solidFill>
                      </a:endParaRPr>
                    </a:p>
                  </a:txBody>
                  <a:tcPr marL="58652" marR="58652" marT="29326" marB="29326">
                    <a:lnL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4255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900" dirty="0">
                        <a:solidFill>
                          <a:srgbClr val="249F71"/>
                        </a:solidFill>
                      </a:endParaRPr>
                    </a:p>
                  </a:txBody>
                  <a:tcPr marL="58652" marR="58652" marT="29326" marB="29326">
                    <a:lnL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14255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900" dirty="0">
                        <a:solidFill>
                          <a:srgbClr val="249F71"/>
                        </a:solidFill>
                      </a:endParaRPr>
                    </a:p>
                  </a:txBody>
                  <a:tcPr marL="58652" marR="58652" marT="29326" marB="29326">
                    <a:lnL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14255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900" dirty="0">
                        <a:solidFill>
                          <a:srgbClr val="249F71"/>
                        </a:solidFill>
                      </a:endParaRPr>
                    </a:p>
                  </a:txBody>
                  <a:tcPr marL="58652" marR="58652" marT="29326" marB="29326">
                    <a:lnL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4255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900" dirty="0">
                        <a:solidFill>
                          <a:srgbClr val="249F71"/>
                        </a:solidFill>
                      </a:endParaRPr>
                    </a:p>
                  </a:txBody>
                  <a:tcPr marL="58652" marR="58652" marT="29326" marB="29326">
                    <a:lnL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4255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dirty="0">
                          <a:solidFill>
                            <a:srgbClr val="249F71"/>
                          </a:solidFill>
                          <a:sym typeface="Wingdings 2" panose="05020102010507070707" pitchFamily="18" charset="2"/>
                        </a:rPr>
                        <a:t></a:t>
                      </a:r>
                      <a:endParaRPr lang="fr-FR" sz="900" dirty="0">
                        <a:solidFill>
                          <a:srgbClr val="249F71"/>
                        </a:solidFill>
                      </a:endParaRPr>
                    </a:p>
                  </a:txBody>
                  <a:tcPr marL="58652" marR="58652" marT="29326" marB="29326">
                    <a:lnL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b="1" dirty="0">
                          <a:solidFill>
                            <a:srgbClr val="C00000"/>
                          </a:solidFill>
                        </a:rPr>
                        <a:t>NC</a:t>
                      </a:r>
                    </a:p>
                  </a:txBody>
                  <a:tcPr marL="58652" marR="58652" marT="29326" marB="29326">
                    <a:lnL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53233369"/>
                  </a:ext>
                </a:extLst>
              </a:tr>
              <a:tr h="181543">
                <a:tc>
                  <a:txBody>
                    <a:bodyPr/>
                    <a:lstStyle/>
                    <a:p>
                      <a:r>
                        <a:rPr lang="fr-FR" sz="900" b="1" dirty="0"/>
                        <a:t>20. Place du Général de Gaulle</a:t>
                      </a:r>
                    </a:p>
                  </a:txBody>
                  <a:tcPr marL="58652" marR="58652" marT="29326" marB="29326">
                    <a:lnL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900" dirty="0">
                        <a:solidFill>
                          <a:srgbClr val="249F71"/>
                        </a:solidFill>
                      </a:endParaRPr>
                    </a:p>
                  </a:txBody>
                  <a:tcPr marL="58652" marR="58652" marT="29326" marB="29326">
                    <a:lnL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4255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dirty="0">
                          <a:solidFill>
                            <a:srgbClr val="249F71"/>
                          </a:solidFill>
                          <a:sym typeface="Wingdings 2" panose="05020102010507070707" pitchFamily="18" charset="2"/>
                        </a:rPr>
                        <a:t></a:t>
                      </a:r>
                      <a:endParaRPr lang="fr-FR" sz="900" dirty="0">
                        <a:solidFill>
                          <a:srgbClr val="249F71"/>
                        </a:solidFill>
                      </a:endParaRPr>
                    </a:p>
                  </a:txBody>
                  <a:tcPr marL="58652" marR="58652" marT="29326" marB="29326">
                    <a:lnL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>
                          <a:solidFill>
                            <a:srgbClr val="249F71"/>
                          </a:solidFill>
                          <a:sym typeface="Wingdings 2" panose="05020102010507070707" pitchFamily="18" charset="2"/>
                        </a:rPr>
                        <a:t></a:t>
                      </a:r>
                      <a:endParaRPr lang="fr-FR" sz="900" dirty="0">
                        <a:solidFill>
                          <a:srgbClr val="249F71"/>
                        </a:solidFill>
                      </a:endParaRPr>
                    </a:p>
                  </a:txBody>
                  <a:tcPr marL="58652" marR="58652" marT="29326" marB="29326">
                    <a:lnL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>
                          <a:solidFill>
                            <a:srgbClr val="249F71"/>
                          </a:solidFill>
                          <a:sym typeface="Wingdings 2" panose="05020102010507070707" pitchFamily="18" charset="2"/>
                        </a:rPr>
                        <a:t></a:t>
                      </a:r>
                      <a:endParaRPr lang="fr-FR" sz="900" dirty="0">
                        <a:solidFill>
                          <a:srgbClr val="249F71"/>
                        </a:solidFill>
                      </a:endParaRPr>
                    </a:p>
                  </a:txBody>
                  <a:tcPr marL="58652" marR="58652" marT="29326" marB="29326">
                    <a:lnL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>
                          <a:solidFill>
                            <a:srgbClr val="249F71"/>
                          </a:solidFill>
                          <a:sym typeface="Wingdings 2" panose="05020102010507070707" pitchFamily="18" charset="2"/>
                        </a:rPr>
                        <a:t></a:t>
                      </a:r>
                      <a:endParaRPr lang="fr-FR" sz="900" dirty="0">
                        <a:solidFill>
                          <a:srgbClr val="249F71"/>
                        </a:solidFill>
                      </a:endParaRPr>
                    </a:p>
                  </a:txBody>
                  <a:tcPr marL="58652" marR="58652" marT="29326" marB="29326">
                    <a:lnL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>
                          <a:solidFill>
                            <a:srgbClr val="249F71"/>
                          </a:solidFill>
                          <a:sym typeface="Wingdings 2" panose="05020102010507070707" pitchFamily="18" charset="2"/>
                        </a:rPr>
                        <a:t></a:t>
                      </a:r>
                      <a:endParaRPr lang="fr-FR" sz="900" dirty="0">
                        <a:solidFill>
                          <a:srgbClr val="249F71"/>
                        </a:solidFill>
                      </a:endParaRPr>
                    </a:p>
                  </a:txBody>
                  <a:tcPr marL="58652" marR="58652" marT="29326" marB="29326">
                    <a:lnL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4255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900" dirty="0">
                        <a:solidFill>
                          <a:srgbClr val="249F71"/>
                        </a:solidFill>
                      </a:endParaRPr>
                    </a:p>
                  </a:txBody>
                  <a:tcPr marL="58652" marR="58652" marT="29326" marB="29326">
                    <a:lnL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14255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900" dirty="0">
                        <a:solidFill>
                          <a:srgbClr val="249F71"/>
                        </a:solidFill>
                      </a:endParaRPr>
                    </a:p>
                  </a:txBody>
                  <a:tcPr marL="58652" marR="58652" marT="29326" marB="29326">
                    <a:lnL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14255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900" dirty="0">
                        <a:solidFill>
                          <a:srgbClr val="249F71"/>
                        </a:solidFill>
                      </a:endParaRPr>
                    </a:p>
                  </a:txBody>
                  <a:tcPr marL="58652" marR="58652" marT="29326" marB="29326">
                    <a:lnL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4255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900" dirty="0">
                        <a:solidFill>
                          <a:srgbClr val="249F71"/>
                        </a:solidFill>
                      </a:endParaRPr>
                    </a:p>
                  </a:txBody>
                  <a:tcPr marL="58652" marR="58652" marT="29326" marB="29326">
                    <a:lnL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4255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dirty="0">
                          <a:solidFill>
                            <a:srgbClr val="249F71"/>
                          </a:solidFill>
                          <a:sym typeface="Wingdings 2" panose="05020102010507070707" pitchFamily="18" charset="2"/>
                        </a:rPr>
                        <a:t></a:t>
                      </a:r>
                      <a:endParaRPr lang="fr-FR" sz="900" dirty="0">
                        <a:solidFill>
                          <a:srgbClr val="249F71"/>
                        </a:solidFill>
                      </a:endParaRPr>
                    </a:p>
                  </a:txBody>
                  <a:tcPr marL="58652" marR="58652" marT="29326" marB="29326">
                    <a:lnL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1" dirty="0">
                          <a:solidFill>
                            <a:srgbClr val="C00000"/>
                          </a:solidFill>
                        </a:rPr>
                        <a:t>2022-23</a:t>
                      </a:r>
                    </a:p>
                  </a:txBody>
                  <a:tcPr marL="58652" marR="58652" marT="29326" marB="29326">
                    <a:lnL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D8F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03636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689019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496</Words>
  <Application>Microsoft Office PowerPoint</Application>
  <PresentationFormat>Grand écran</PresentationFormat>
  <Paragraphs>159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7" baseType="lpstr">
      <vt:lpstr> CALIBRI CORP</vt:lpstr>
      <vt:lpstr>Arial</vt:lpstr>
      <vt:lpstr>Calibri</vt:lpstr>
      <vt:lpstr>Calibri Light</vt:lpstr>
      <vt:lpstr>Roboto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Pascale SINGLE</dc:creator>
  <cp:lastModifiedBy>Pascale SINGLE</cp:lastModifiedBy>
  <cp:revision>11</cp:revision>
  <cp:lastPrinted>2022-12-16T10:33:34Z</cp:lastPrinted>
  <dcterms:created xsi:type="dcterms:W3CDTF">2022-12-09T09:38:36Z</dcterms:created>
  <dcterms:modified xsi:type="dcterms:W3CDTF">2022-12-16T10:33:37Z</dcterms:modified>
</cp:coreProperties>
</file>